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9" r:id="rId4"/>
    <p:sldId id="260" r:id="rId5"/>
    <p:sldId id="261" r:id="rId6"/>
    <p:sldId id="270" r:id="rId7"/>
    <p:sldId id="271" r:id="rId8"/>
    <p:sldId id="262" r:id="rId9"/>
    <p:sldId id="263" r:id="rId10"/>
    <p:sldId id="264" r:id="rId11"/>
    <p:sldId id="265" r:id="rId12"/>
    <p:sldId id="267" r:id="rId13"/>
    <p:sldId id="268" r:id="rId14"/>
    <p:sldId id="276" r:id="rId15"/>
    <p:sldId id="277" r:id="rId16"/>
    <p:sldId id="278" r:id="rId17"/>
    <p:sldId id="272" r:id="rId18"/>
    <p:sldId id="273" r:id="rId19"/>
    <p:sldId id="274" r:id="rId20"/>
    <p:sldId id="26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28" autoAdjust="0"/>
    <p:restoredTop sz="94660"/>
  </p:normalViewPr>
  <p:slideViewPr>
    <p:cSldViewPr>
      <p:cViewPr varScale="1">
        <p:scale>
          <a:sx n="73" d="100"/>
          <a:sy n="73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154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FD48E6-4614-4B0B-A720-392263B979B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4652963"/>
            <a:ext cx="3744913" cy="8937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1800" b="1"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5445125"/>
            <a:ext cx="3744913" cy="503238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>
              <a:buFontTx/>
              <a:buNone/>
              <a:defRPr sz="1800" b="1"/>
            </a:lvl1pPr>
          </a:lstStyle>
          <a:p>
            <a:r>
              <a:rPr lang="ru-RU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99225" y="1196975"/>
            <a:ext cx="1889125" cy="50403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7088" y="1196975"/>
            <a:ext cx="5519737" cy="50403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088" y="1844675"/>
            <a:ext cx="3703637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3125" y="1844675"/>
            <a:ext cx="3705225" cy="439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196975"/>
            <a:ext cx="756126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844675"/>
            <a:ext cx="7561262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48150" y="476672"/>
            <a:ext cx="4895850" cy="936104"/>
          </a:xfrm>
          <a:noFill/>
        </p:spPr>
        <p:txBody>
          <a:bodyPr/>
          <a:lstStyle/>
          <a:p>
            <a:pPr algn="ctr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ДО ЦРТД и Ю </a:t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Каменского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Пензенской области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"Театральные ступени"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5301208"/>
            <a:ext cx="4464496" cy="646410"/>
          </a:xfrm>
        </p:spPr>
        <p:txBody>
          <a:bodyPr/>
          <a:lstStyle/>
          <a:p>
            <a:pPr algn="ctr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Лукичева Светлана Юрьевна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Моисеева Надежда Михайловна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Морозова Светлана Ивановна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3573016"/>
            <a:ext cx="4104456" cy="3072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7772400" cy="136207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cap="none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ступень -"По </a:t>
            </a:r>
            <a:r>
              <a:rPr lang="ru-RU" sz="3200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тропинкам сказок"</a:t>
            </a: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8136904" cy="2160240"/>
          </a:xfrm>
        </p:spPr>
        <p:txBody>
          <a:bodyPr/>
          <a:lstStyle/>
          <a:p>
            <a:pPr algn="just"/>
            <a:r>
              <a:rPr lang="ru-RU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– углубленное изучение и овладение актерским мастерством с ориентацией на исполнительскую деятельность</a:t>
            </a:r>
            <a:r>
              <a:rPr lang="ru-RU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 </a:t>
            </a:r>
          </a:p>
          <a:p>
            <a:pPr algn="just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3356992"/>
            <a:ext cx="6979421" cy="329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772400" cy="1362075"/>
          </a:xfrm>
        </p:spPr>
        <p:txBody>
          <a:bodyPr/>
          <a:lstStyle/>
          <a:p>
            <a:r>
              <a:rPr lang="ru-RU" sz="3600" cap="none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 ступень - "Большая </a:t>
            </a:r>
            <a:r>
              <a:rPr lang="ru-RU" sz="3600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премьера"</a:t>
            </a:r>
            <a:r>
              <a:rPr lang="ru-RU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ru-RU" cap="none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2043761"/>
            <a:ext cx="9001000" cy="1512167"/>
          </a:xfrm>
        </p:spPr>
        <p:txBody>
          <a:bodyPr/>
          <a:lstStyle/>
          <a:p>
            <a:r>
              <a:rPr lang="ru-RU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ступени – закрепление и развитие стремления к творческой деятельности, полная самостоятельность в работе, педагог выступает в качестве помощника и консультанта</a:t>
            </a:r>
            <a:r>
              <a:rPr lang="ru-RU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26" y="3597751"/>
            <a:ext cx="4143484" cy="3107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0101" y="3579092"/>
            <a:ext cx="4168363" cy="312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04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6632"/>
            <a:ext cx="6912768" cy="1362075"/>
          </a:xfrm>
        </p:spPr>
        <p:txBody>
          <a:bodyPr/>
          <a:lstStyle/>
          <a:p>
            <a:r>
              <a:rPr lang="ru-RU" sz="3200" cap="none" dirty="0" err="1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Лэпбук</a:t>
            </a:r>
            <a:r>
              <a:rPr lang="ru-RU" sz="3200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отличный способ закрепить определённую </a:t>
            </a:r>
            <a:r>
              <a:rPr lang="ru-RU" sz="3200" cap="none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тему , направлен </a:t>
            </a:r>
            <a:r>
              <a:rPr lang="ru-RU" sz="3200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творческого потенциала.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924944"/>
            <a:ext cx="4608513" cy="34563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488" y="2924944"/>
            <a:ext cx="460851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67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4624"/>
            <a:ext cx="7488832" cy="1362075"/>
          </a:xfrm>
        </p:spPr>
        <p:txBody>
          <a:bodyPr/>
          <a:lstStyle/>
          <a:p>
            <a:r>
              <a:rPr lang="ru-RU" sz="3200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Наши встречи проходят в тёплой атмосфере. В разных локациях дети и взрослые выбирают себе занятие по душе. </a:t>
            </a:r>
            <a:r>
              <a:rPr lang="ru-RU" sz="2000" b="0" cap="none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cap="none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0" cap="none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1700808"/>
            <a:ext cx="4248472" cy="24437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54" r="11049" b="5903"/>
          <a:stretch>
            <a:fillRect/>
          </a:stretch>
        </p:blipFill>
        <p:spPr>
          <a:xfrm>
            <a:off x="4499992" y="4045222"/>
            <a:ext cx="4248472" cy="2696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348880"/>
            <a:ext cx="4104456" cy="307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7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:\С РАБОЧЕГО СТОЛА!!!\фото пед состава\эмблема1.png"/>
          <p:cNvPicPr>
            <a:picLocks noGrp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980728"/>
            <a:ext cx="2302736" cy="143817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5" name="Рисунок 4" descr="C:\Users\World\AppData\Local\Microsoft\Windows\INetCache\Content.Word\IMG-20221109-WA0003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2232248" cy="1747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World\AppData\Local\Microsoft\Windows\INetCache\Content.Word\IMG-20221109-WA0012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2409825" cy="18002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707904" y="404664"/>
          <a:ext cx="4917716" cy="6120680"/>
        </p:xfrm>
        <a:graphic>
          <a:graphicData uri="http://schemas.openxmlformats.org/drawingml/2006/table">
            <a:tbl>
              <a:tblPr/>
              <a:tblGrid>
                <a:gridCol w="4917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0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Управление образования администрации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Каменского района Пензенской области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Муниципальное автономное образовательное учреждение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дополнительного образования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Центр развития творчества детей и юношества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Каменского </a:t>
                      </a:r>
                      <a:r>
                        <a:rPr lang="ru-RU" sz="1100" b="1" dirty="0" smtClean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района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rgbClr val="0B0BA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rgbClr val="0B0BA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rgbClr val="0B0BA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rgbClr val="0B0BA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Дополнительная общеобразовательная общеразвивающая программа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художественной направленности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«ТЕАТРАЛЬНАЯ АЗБУКА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Возраст учащихся: 6-11 лет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Срок реализации: 1 год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Автор – составитель: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B0BA9"/>
                          </a:solidFill>
                          <a:latin typeface="Times New Roman"/>
                          <a:ea typeface="Times New Roman"/>
                        </a:rPr>
                        <a:t>педагог дополнительного образования Лукичева С.Ю.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30093" marR="30093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4653136"/>
            <a:ext cx="7772400" cy="1500187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 smtClean="0"/>
          </a:p>
          <a:p>
            <a:pPr algn="just"/>
            <a:endParaRPr lang="ru-RU" sz="2400" b="1" dirty="0" smtClean="0">
              <a:solidFill>
                <a:srgbClr val="00B0F0"/>
              </a:solidFill>
            </a:endParaRPr>
          </a:p>
          <a:p>
            <a:pPr algn="just"/>
            <a:endParaRPr lang="ru-RU" sz="2400" b="1" dirty="0" smtClean="0">
              <a:solidFill>
                <a:srgbClr val="00B0F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B0F0"/>
                </a:solidFill>
              </a:rPr>
              <a:t>Цель программы:</a:t>
            </a:r>
            <a:endParaRPr lang="ru-RU" sz="2400" dirty="0" smtClean="0">
              <a:solidFill>
                <a:srgbClr val="00B0F0"/>
              </a:solidFill>
            </a:endParaRPr>
          </a:p>
          <a:p>
            <a:pPr algn="just"/>
            <a:r>
              <a:rPr lang="ru-RU" sz="2400" dirty="0" smtClean="0"/>
              <a:t>Развитие творческой активной личности   средствами театральной деятельности.</a:t>
            </a:r>
          </a:p>
          <a:p>
            <a:pPr algn="ctr"/>
            <a:r>
              <a:rPr lang="ru-RU" sz="2400" b="1" dirty="0" smtClean="0">
                <a:solidFill>
                  <a:srgbClr val="00B0F0"/>
                </a:solidFill>
              </a:rPr>
              <a:t>Задачи</a:t>
            </a:r>
            <a:r>
              <a:rPr lang="ru-RU" sz="2400" dirty="0" smtClean="0">
                <a:solidFill>
                  <a:srgbClr val="00B0F0"/>
                </a:solidFill>
              </a:rPr>
              <a:t> :</a:t>
            </a:r>
          </a:p>
          <a:p>
            <a:pPr lvl="0" algn="just"/>
            <a:r>
              <a:rPr lang="ru-RU" sz="2400" dirty="0" smtClean="0"/>
              <a:t>- овладение основами актерского мастерства, </a:t>
            </a:r>
            <a:br>
              <a:rPr lang="ru-RU" sz="2400" dirty="0" smtClean="0"/>
            </a:br>
            <a:r>
              <a:rPr lang="ru-RU" sz="2400" dirty="0" smtClean="0"/>
              <a:t>сценической    речи и    сценическими    движениями ;   </a:t>
            </a:r>
          </a:p>
          <a:p>
            <a:pPr lvl="0" algn="just"/>
            <a:r>
              <a:rPr lang="ru-RU" sz="2400" dirty="0" smtClean="0"/>
              <a:t>- формирование  художественно – эстетического   вкуса; </a:t>
            </a:r>
          </a:p>
          <a:p>
            <a:pPr lvl="0" algn="just"/>
            <a:r>
              <a:rPr lang="ru-RU" sz="2400" dirty="0" smtClean="0"/>
              <a:t>- формирование творческой  активности;</a:t>
            </a:r>
          </a:p>
          <a:p>
            <a:pPr lvl="0" algn="just">
              <a:buFontTx/>
              <a:buChar char="-"/>
            </a:pPr>
            <a:r>
              <a:rPr lang="ru-RU" sz="2400" dirty="0" smtClean="0"/>
              <a:t>воспитание чувства коллективизма и  требовательности к себе;</a:t>
            </a:r>
          </a:p>
          <a:p>
            <a:pPr lvl="0" algn="just">
              <a:buFontTx/>
              <a:buChar char="-"/>
            </a:pPr>
            <a:r>
              <a:rPr lang="ru-RU" sz="2400" dirty="0" smtClean="0"/>
              <a:t>воспитание чувства взаимопомощи и трудолюбия.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561262" cy="508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Раздел  «Театральные игры»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77281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Раздел  «Основы актерского мастерства» 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971600" y="2852936"/>
            <a:ext cx="65162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«Сценическая речь»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043608" y="3645024"/>
            <a:ext cx="62340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 «Сценическое движение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4581128"/>
            <a:ext cx="62426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Раздел «Постановочная работа»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1\Desktop\театр\1 стр.png"/>
          <p:cNvPicPr>
            <a:picLocks noChangeAspect="1" noChangeArrowheads="1"/>
          </p:cNvPicPr>
          <p:nvPr/>
        </p:nvPicPr>
        <p:blipFill>
          <a:blip r:embed="rId2" cstate="print"/>
          <a:srcRect l="17793" r="21612" b="7262"/>
          <a:stretch>
            <a:fillRect/>
          </a:stretch>
        </p:blipFill>
        <p:spPr bwMode="auto">
          <a:xfrm>
            <a:off x="539552" y="116632"/>
            <a:ext cx="8136904" cy="66917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1\Desktop\театр\2.png"/>
          <p:cNvPicPr>
            <a:picLocks noChangeAspect="1" noChangeArrowheads="1"/>
          </p:cNvPicPr>
          <p:nvPr/>
        </p:nvPicPr>
        <p:blipFill>
          <a:blip r:embed="rId2" cstate="print"/>
          <a:srcRect l="14861" t="10626" r="21775"/>
          <a:stretch>
            <a:fillRect/>
          </a:stretch>
        </p:blipFill>
        <p:spPr bwMode="auto">
          <a:xfrm>
            <a:off x="338186" y="131440"/>
            <a:ext cx="8482286" cy="6726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1\Desktop\театр\3.png"/>
          <p:cNvPicPr>
            <a:picLocks noChangeAspect="1" noChangeArrowheads="1"/>
          </p:cNvPicPr>
          <p:nvPr/>
        </p:nvPicPr>
        <p:blipFill>
          <a:blip r:embed="rId2" cstate="print"/>
          <a:srcRect l="14861" t="3125" r="19561" b="15922"/>
          <a:stretch>
            <a:fillRect/>
          </a:stretch>
        </p:blipFill>
        <p:spPr bwMode="auto">
          <a:xfrm>
            <a:off x="291785" y="171400"/>
            <a:ext cx="8636191" cy="61379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2697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836712"/>
            <a:ext cx="7416824" cy="5444406"/>
          </a:xfrm>
        </p:spPr>
        <p:txBody>
          <a:bodyPr/>
          <a:lstStyle/>
          <a:p>
            <a:pPr algn="ctr">
              <a:buNone/>
            </a:pPr>
            <a:r>
              <a:rPr lang="ru-RU" u="sng" dirty="0" smtClean="0"/>
              <a:t>Формы и методы работы с учащимися</a:t>
            </a:r>
          </a:p>
          <a:p>
            <a:pPr lvl="0"/>
            <a:r>
              <a:rPr lang="ru-RU" dirty="0" smtClean="0"/>
              <a:t>Беседы</a:t>
            </a:r>
          </a:p>
          <a:p>
            <a:pPr lvl="0" algn="just">
              <a:lnSpc>
                <a:spcPct val="80000"/>
              </a:lnSpc>
            </a:pPr>
            <a:r>
              <a:rPr lang="ru-RU" dirty="0" smtClean="0"/>
              <a:t>Наблюдения</a:t>
            </a:r>
          </a:p>
          <a:p>
            <a:pPr lvl="0" algn="just">
              <a:lnSpc>
                <a:spcPct val="80000"/>
              </a:lnSpc>
            </a:pPr>
            <a:r>
              <a:rPr lang="ru-RU" dirty="0" smtClean="0"/>
              <a:t>Тренинги</a:t>
            </a:r>
          </a:p>
          <a:p>
            <a:pPr lvl="0" algn="just">
              <a:lnSpc>
                <a:spcPct val="80000"/>
              </a:lnSpc>
            </a:pPr>
            <a:r>
              <a:rPr lang="ru-RU" dirty="0" smtClean="0"/>
              <a:t>Этюды (как малая форма работы)</a:t>
            </a:r>
          </a:p>
          <a:p>
            <a:pPr lvl="0" algn="just">
              <a:lnSpc>
                <a:spcPct val="80000"/>
              </a:lnSpc>
            </a:pPr>
            <a:r>
              <a:rPr lang="ru-RU" dirty="0" smtClean="0"/>
              <a:t>Театральная игра</a:t>
            </a:r>
          </a:p>
          <a:p>
            <a:pPr lvl="0" algn="just">
              <a:lnSpc>
                <a:spcPct val="80000"/>
              </a:lnSpc>
            </a:pPr>
            <a:r>
              <a:rPr lang="ru-RU" dirty="0" smtClean="0"/>
              <a:t>Репетиции</a:t>
            </a:r>
          </a:p>
          <a:p>
            <a:pPr lvl="0" algn="just">
              <a:lnSpc>
                <a:spcPct val="80000"/>
              </a:lnSpc>
            </a:pPr>
            <a:r>
              <a:rPr lang="ru-RU" dirty="0" smtClean="0"/>
              <a:t>Художественное чтение текста</a:t>
            </a:r>
          </a:p>
          <a:p>
            <a:pPr lvl="0" algn="just">
              <a:lnSpc>
                <a:spcPct val="80000"/>
              </a:lnSpc>
            </a:pPr>
            <a:r>
              <a:rPr lang="ru-RU" dirty="0" smtClean="0"/>
              <a:t>Индивидуальная работа над отрывками</a:t>
            </a:r>
          </a:p>
          <a:p>
            <a:pPr lvl="0" algn="just">
              <a:lnSpc>
                <a:spcPct val="80000"/>
              </a:lnSpc>
            </a:pPr>
            <a:r>
              <a:rPr lang="ru-RU" dirty="0" smtClean="0"/>
              <a:t>Представление спектакля</a:t>
            </a:r>
          </a:p>
          <a:p>
            <a:pPr algn="just">
              <a:lnSpc>
                <a:spcPct val="80000"/>
              </a:lnSpc>
            </a:pP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08920"/>
            <a:ext cx="7561262" cy="508000"/>
          </a:xfrm>
        </p:spPr>
        <p:txBody>
          <a:bodyPr/>
          <a:lstStyle/>
          <a:p>
            <a:r>
              <a:rPr lang="ru-RU" sz="4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2262697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692696"/>
            <a:ext cx="7436440" cy="1368151"/>
          </a:xfrm>
        </p:spPr>
        <p:txBody>
          <a:bodyPr/>
          <a:lstStyle/>
          <a:p>
            <a:pPr marL="0" indent="0" algn="just">
              <a:buNone/>
            </a:pPr>
            <a:r>
              <a:rPr lang="ru-RU" sz="32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создать условия для формирования у учащихся младшего школьного возраста творческих умений и навыков средствами театрального искусства.</a:t>
            </a:r>
            <a:endParaRPr lang="en-US" sz="32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573016"/>
            <a:ext cx="4032448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3573016"/>
            <a:ext cx="4032448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76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16632"/>
            <a:ext cx="5760640" cy="2376264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-расширить знания об истории театра;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продолжать развивать актерские способности;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поддерживать творческую активность </a:t>
            </a:r>
            <a:r>
              <a:rPr lang="ru-RU" sz="24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учащихся.</a:t>
            </a:r>
            <a:endParaRPr lang="ru-RU" sz="24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3284983"/>
            <a:ext cx="7200800" cy="340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60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1"/>
            <a:ext cx="8712968" cy="2520280"/>
          </a:xfrm>
        </p:spPr>
        <p:txBody>
          <a:bodyPr/>
          <a:lstStyle/>
          <a:p>
            <a:pPr marL="0" indent="0" algn="r">
              <a:buNone/>
            </a:pPr>
            <a:r>
              <a:rPr lang="ru-RU" sz="3600" b="1" u="sng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делится на три этапа</a:t>
            </a:r>
            <a:r>
              <a:rPr lang="ru-RU" sz="3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6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- постановка проблемы</a:t>
            </a:r>
            <a:r>
              <a:rPr lang="ru-RU" sz="36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3356992"/>
            <a:ext cx="4248472" cy="31863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3356992"/>
            <a:ext cx="4320480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85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980728"/>
            <a:ext cx="7561262" cy="1012279"/>
          </a:xfrm>
        </p:spPr>
        <p:txBody>
          <a:bodyPr/>
          <a:lstStyle/>
          <a:p>
            <a:pPr algn="ctr"/>
            <a: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- копилка. </a:t>
            </a:r>
            <a:br>
              <a:rPr lang="ru-RU" sz="40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1" y="2708920"/>
            <a:ext cx="4507607" cy="33843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2708920"/>
            <a:ext cx="4512501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1196974"/>
            <a:ext cx="7921376" cy="719857"/>
          </a:xfrm>
        </p:spPr>
        <p:txBody>
          <a:bodyPr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Третий этап - реализация.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924944"/>
            <a:ext cx="4512500" cy="3384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574"/>
          <a:stretch>
            <a:fillRect/>
          </a:stretch>
        </p:blipFill>
        <p:spPr>
          <a:xfrm>
            <a:off x="4631499" y="2924944"/>
            <a:ext cx="4260981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76672"/>
            <a:ext cx="7561262" cy="508000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b="1" u="sng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трёх ступеней: </a:t>
            </a: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шаги", </a:t>
            </a: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"</a:t>
            </a:r>
            <a:r>
              <a:rPr lang="ru-RU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тропинкам сказок", </a:t>
            </a: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"</a:t>
            </a:r>
            <a:r>
              <a:rPr lang="ru-RU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премьера</a:t>
            </a:r>
            <a:r>
              <a:rPr lang="ru-RU" sz="20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000" dirty="0">
              <a:ln w="10160">
                <a:noFill/>
                <a:prstDash val="solid"/>
              </a:ln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3717032"/>
            <a:ext cx="3899925" cy="29249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3789040"/>
            <a:ext cx="3840427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8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6192688" cy="72008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cap="none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1 ступень  </a:t>
            </a:r>
            <a:r>
              <a:rPr lang="ru-RU" sz="2000" cap="none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3200" cap="none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Первые </a:t>
            </a:r>
            <a:r>
              <a:rPr lang="ru-RU" sz="3200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шаги"</a:t>
            </a:r>
            <a:r>
              <a:rPr lang="ru-RU" sz="3200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cap="none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268760"/>
            <a:ext cx="7988424" cy="5328592"/>
          </a:xfrm>
        </p:spPr>
        <p:txBody>
          <a:bodyPr/>
          <a:lstStyle/>
          <a:p>
            <a:pPr algn="just"/>
            <a:r>
              <a:rPr lang="ru-RU" sz="1800" b="1" dirty="0">
                <a:ln w="10160">
                  <a:noFill/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этой ступени – выявление и развитие общих исполнительских способностей детей, формирование интереса к актерскому творчеству</a:t>
            </a:r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b="1" dirty="0" smtClean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endParaRPr lang="ru-RU" sz="18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Наблюдения</a:t>
            </a:r>
            <a:endParaRPr lang="ru-RU" sz="18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</a:t>
            </a:r>
            <a:endParaRPr lang="ru-RU" sz="18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Этюды </a:t>
            </a:r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(как малая форма работы)</a:t>
            </a:r>
          </a:p>
          <a:p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Театральные </a:t>
            </a:r>
            <a:endParaRPr lang="ru-RU" sz="1800" b="1" dirty="0" smtClean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Театральная </a:t>
            </a:r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</a:p>
          <a:p>
            <a:pPr lvl="0"/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Репетиции</a:t>
            </a:r>
            <a:endParaRPr lang="ru-RU" sz="18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Отработка постановочного </a:t>
            </a:r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</a:t>
            </a:r>
          </a:p>
          <a:p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 </a:t>
            </a:r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текста</a:t>
            </a:r>
          </a:p>
          <a:p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литературным </a:t>
            </a:r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материалом</a:t>
            </a:r>
            <a:endParaRPr lang="ru-RU" sz="18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работа над отрывками</a:t>
            </a:r>
          </a:p>
          <a:p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актера над своим </a:t>
            </a:r>
            <a:r>
              <a:rPr lang="ru-RU" sz="1800" b="1" dirty="0" smtClean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персонажем</a:t>
            </a:r>
            <a:endParaRPr lang="ru-RU" sz="1800" b="1" dirty="0">
              <a:ln w="10160">
                <a:noFill/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800" b="1" dirty="0">
                <a:ln w="10160">
                  <a:noFill/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спектакля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51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template 13">
      <a:dk1>
        <a:srgbClr val="4D4D4D"/>
      </a:dk1>
      <a:lt1>
        <a:srgbClr val="FFFFFF"/>
      </a:lt1>
      <a:dk2>
        <a:srgbClr val="000000"/>
      </a:dk2>
      <a:lt2>
        <a:srgbClr val="043000"/>
      </a:lt2>
      <a:accent1>
        <a:srgbClr val="33A900"/>
      </a:accent1>
      <a:accent2>
        <a:srgbClr val="525B56"/>
      </a:accent2>
      <a:accent3>
        <a:srgbClr val="FFFFFF"/>
      </a:accent3>
      <a:accent4>
        <a:srgbClr val="404040"/>
      </a:accent4>
      <a:accent5>
        <a:srgbClr val="ADD1AA"/>
      </a:accent5>
      <a:accent6>
        <a:srgbClr val="49524D"/>
      </a:accent6>
      <a:hlink>
        <a:srgbClr val="747D79"/>
      </a:hlink>
      <a:folHlink>
        <a:srgbClr val="EAEAEA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6E6046"/>
        </a:lt2>
        <a:accent1>
          <a:srgbClr val="B69E77"/>
        </a:accent1>
        <a:accent2>
          <a:srgbClr val="9E280E"/>
        </a:accent2>
        <a:accent3>
          <a:srgbClr val="FFFFFF"/>
        </a:accent3>
        <a:accent4>
          <a:srgbClr val="404040"/>
        </a:accent4>
        <a:accent5>
          <a:srgbClr val="D7CCBD"/>
        </a:accent5>
        <a:accent6>
          <a:srgbClr val="8F230C"/>
        </a:accent6>
        <a:hlink>
          <a:srgbClr val="FFC6A4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6E6046"/>
        </a:lt2>
        <a:accent1>
          <a:srgbClr val="B69E77"/>
        </a:accent1>
        <a:accent2>
          <a:srgbClr val="9E280E"/>
        </a:accent2>
        <a:accent3>
          <a:srgbClr val="FFFFFF"/>
        </a:accent3>
        <a:accent4>
          <a:srgbClr val="404040"/>
        </a:accent4>
        <a:accent5>
          <a:srgbClr val="D7CCBD"/>
        </a:accent5>
        <a:accent6>
          <a:srgbClr val="8F230C"/>
        </a:accent6>
        <a:hlink>
          <a:srgbClr val="E1C6A4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532F3C"/>
        </a:lt2>
        <a:accent1>
          <a:srgbClr val="CDC09A"/>
        </a:accent1>
        <a:accent2>
          <a:srgbClr val="AC9F55"/>
        </a:accent2>
        <a:accent3>
          <a:srgbClr val="FFFFFF"/>
        </a:accent3>
        <a:accent4>
          <a:srgbClr val="404040"/>
        </a:accent4>
        <a:accent5>
          <a:srgbClr val="E3DCCA"/>
        </a:accent5>
        <a:accent6>
          <a:srgbClr val="9B904C"/>
        </a:accent6>
        <a:hlink>
          <a:srgbClr val="DBD3C7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064300"/>
        </a:lt2>
        <a:accent1>
          <a:srgbClr val="AC927F"/>
        </a:accent1>
        <a:accent2>
          <a:srgbClr val="3AAE00"/>
        </a:accent2>
        <a:accent3>
          <a:srgbClr val="FFFFFF"/>
        </a:accent3>
        <a:accent4>
          <a:srgbClr val="404040"/>
        </a:accent4>
        <a:accent5>
          <a:srgbClr val="D2C7C0"/>
        </a:accent5>
        <a:accent6>
          <a:srgbClr val="349D00"/>
        </a:accent6>
        <a:hlink>
          <a:srgbClr val="D2B8A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033100"/>
        </a:lt2>
        <a:accent1>
          <a:srgbClr val="2F9400"/>
        </a:accent1>
        <a:accent2>
          <a:srgbClr val="6C838B"/>
        </a:accent2>
        <a:accent3>
          <a:srgbClr val="FFFFFF"/>
        </a:accent3>
        <a:accent4>
          <a:srgbClr val="404040"/>
        </a:accent4>
        <a:accent5>
          <a:srgbClr val="ADC8AA"/>
        </a:accent5>
        <a:accent6>
          <a:srgbClr val="61767D"/>
        </a:accent6>
        <a:hlink>
          <a:srgbClr val="996E68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063B00"/>
        </a:lt2>
        <a:accent1>
          <a:srgbClr val="33A800"/>
        </a:accent1>
        <a:accent2>
          <a:srgbClr val="B26D33"/>
        </a:accent2>
        <a:accent3>
          <a:srgbClr val="FFFFFF"/>
        </a:accent3>
        <a:accent4>
          <a:srgbClr val="404040"/>
        </a:accent4>
        <a:accent5>
          <a:srgbClr val="ADD1AA"/>
        </a:accent5>
        <a:accent6>
          <a:srgbClr val="A1622D"/>
        </a:accent6>
        <a:hlink>
          <a:srgbClr val="CE793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224700"/>
        </a:lt2>
        <a:accent1>
          <a:srgbClr val="68A500"/>
        </a:accent1>
        <a:accent2>
          <a:srgbClr val="8CB400"/>
        </a:accent2>
        <a:accent3>
          <a:srgbClr val="FFFFFF"/>
        </a:accent3>
        <a:accent4>
          <a:srgbClr val="404040"/>
        </a:accent4>
        <a:accent5>
          <a:srgbClr val="B9CFAA"/>
        </a:accent5>
        <a:accent6>
          <a:srgbClr val="7EA300"/>
        </a:accent6>
        <a:hlink>
          <a:srgbClr val="DC888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224700"/>
        </a:lt2>
        <a:accent1>
          <a:srgbClr val="68A500"/>
        </a:accent1>
        <a:accent2>
          <a:srgbClr val="8CB400"/>
        </a:accent2>
        <a:accent3>
          <a:srgbClr val="FFFFFF"/>
        </a:accent3>
        <a:accent4>
          <a:srgbClr val="404040"/>
        </a:accent4>
        <a:accent5>
          <a:srgbClr val="B9CFAA"/>
        </a:accent5>
        <a:accent6>
          <a:srgbClr val="7EA300"/>
        </a:accent6>
        <a:hlink>
          <a:srgbClr val="C0C42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265400"/>
        </a:lt2>
        <a:accent1>
          <a:srgbClr val="37A091"/>
        </a:accent1>
        <a:accent2>
          <a:srgbClr val="CC8587"/>
        </a:accent2>
        <a:accent3>
          <a:srgbClr val="FFFFFF"/>
        </a:accent3>
        <a:accent4>
          <a:srgbClr val="404040"/>
        </a:accent4>
        <a:accent5>
          <a:srgbClr val="AECDC7"/>
        </a:accent5>
        <a:accent6>
          <a:srgbClr val="B9787A"/>
        </a:accent6>
        <a:hlink>
          <a:srgbClr val="FCE46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546715"/>
        </a:lt2>
        <a:accent1>
          <a:srgbClr val="EF733A"/>
        </a:accent1>
        <a:accent2>
          <a:srgbClr val="C1D72E"/>
        </a:accent2>
        <a:accent3>
          <a:srgbClr val="FFFFFF"/>
        </a:accent3>
        <a:accent4>
          <a:srgbClr val="404040"/>
        </a:accent4>
        <a:accent5>
          <a:srgbClr val="F6BCAE"/>
        </a:accent5>
        <a:accent6>
          <a:srgbClr val="AFC329"/>
        </a:accent6>
        <a:hlink>
          <a:srgbClr val="F1954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406910"/>
        </a:lt2>
        <a:accent1>
          <a:srgbClr val="D04611"/>
        </a:accent1>
        <a:accent2>
          <a:srgbClr val="77BB0F"/>
        </a:accent2>
        <a:accent3>
          <a:srgbClr val="FFFFFF"/>
        </a:accent3>
        <a:accent4>
          <a:srgbClr val="404040"/>
        </a:accent4>
        <a:accent5>
          <a:srgbClr val="E4B0AA"/>
        </a:accent5>
        <a:accent6>
          <a:srgbClr val="6BA90C"/>
        </a:accent6>
        <a:hlink>
          <a:srgbClr val="6CA2C7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2">
        <a:dk1>
          <a:srgbClr val="4D4D4D"/>
        </a:dk1>
        <a:lt1>
          <a:srgbClr val="FFFFFF"/>
        </a:lt1>
        <a:dk2>
          <a:srgbClr val="000000"/>
        </a:dk2>
        <a:lt2>
          <a:srgbClr val="102214"/>
        </a:lt2>
        <a:accent1>
          <a:srgbClr val="457136"/>
        </a:accent1>
        <a:accent2>
          <a:srgbClr val="599B51"/>
        </a:accent2>
        <a:accent3>
          <a:srgbClr val="FFFFFF"/>
        </a:accent3>
        <a:accent4>
          <a:srgbClr val="404040"/>
        </a:accent4>
        <a:accent5>
          <a:srgbClr val="B0BBAE"/>
        </a:accent5>
        <a:accent6>
          <a:srgbClr val="508C49"/>
        </a:accent6>
        <a:hlink>
          <a:srgbClr val="78A55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3">
        <a:dk1>
          <a:srgbClr val="4D4D4D"/>
        </a:dk1>
        <a:lt1>
          <a:srgbClr val="FFFFFF"/>
        </a:lt1>
        <a:dk2>
          <a:srgbClr val="000000"/>
        </a:dk2>
        <a:lt2>
          <a:srgbClr val="043000"/>
        </a:lt2>
        <a:accent1>
          <a:srgbClr val="33A900"/>
        </a:accent1>
        <a:accent2>
          <a:srgbClr val="525B56"/>
        </a:accent2>
        <a:accent3>
          <a:srgbClr val="FFFFFF"/>
        </a:accent3>
        <a:accent4>
          <a:srgbClr val="404040"/>
        </a:accent4>
        <a:accent5>
          <a:srgbClr val="ADD1AA"/>
        </a:accent5>
        <a:accent6>
          <a:srgbClr val="49524D"/>
        </a:accent6>
        <a:hlink>
          <a:srgbClr val="747D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356</Words>
  <Application>Microsoft Office PowerPoint</Application>
  <PresentationFormat>Экран (4:3)</PresentationFormat>
  <Paragraphs>99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template</vt:lpstr>
      <vt:lpstr>МАОУ ДО ЦРТД и Ю  Каменского района Пензенской области Проект "Театральные ступени"  </vt:lpstr>
      <vt:lpstr>Презентация PowerPoint</vt:lpstr>
      <vt:lpstr>Презентация PowerPoint</vt:lpstr>
      <vt:lpstr>Презентация PowerPoint</vt:lpstr>
      <vt:lpstr>Презентация PowerPoint</vt:lpstr>
      <vt:lpstr>Второй этап - копилка.  </vt:lpstr>
      <vt:lpstr>Третий этап - реализация. </vt:lpstr>
      <vt:lpstr>     Проект состоит из трёх ступеней:   "Первые шаги",          "По тропинкам сказок",                                "Большая премьера"</vt:lpstr>
      <vt:lpstr>   1 ступень  "Первые шаги" </vt:lpstr>
      <vt:lpstr>2 ступень -"По тропинкам сказок" </vt:lpstr>
      <vt:lpstr>3 ступень - "Большая премьера" </vt:lpstr>
      <vt:lpstr>Лэпбук - отличный способ закрепить определённую тему , направлен на развитие творческого потенциала. </vt:lpstr>
      <vt:lpstr>Наши встречи проходят в тёплой атмосфере. В разных локациях дети и взрослые выбирают себе занятие по душе.  </vt:lpstr>
      <vt:lpstr>Презентация PowerPoint</vt:lpstr>
      <vt:lpstr>Презентация PowerPoint</vt:lpstr>
      <vt:lpstr>Раздел  «Театральные игры» 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PoweredTemplates.com</dc:creator>
  <cp:lastModifiedBy>HP</cp:lastModifiedBy>
  <cp:revision>91</cp:revision>
  <dcterms:created xsi:type="dcterms:W3CDTF">2006-06-13T13:03:30Z</dcterms:created>
  <dcterms:modified xsi:type="dcterms:W3CDTF">2022-11-24T19:39:10Z</dcterms:modified>
</cp:coreProperties>
</file>