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4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91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472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1425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574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6934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72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406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780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672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296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1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454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01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02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669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182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148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548680"/>
            <a:ext cx="8501122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автономное образовательное учреждение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дополнительного образования 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Центр развития творчества детей и юношества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Каменского района Пензенской области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Times New Roman CYR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 CYR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Всероссийский конкурс образовательных практик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обновлению содержания и технологий дополнительного образования в соответствии с приоритетными направлениями, в том числе каникулярных </a:t>
            </a:r>
            <a:r>
              <a:rPr kumimoji="0" lang="ru-RU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профориентационных</a:t>
            </a:r>
            <a:r>
              <a:rPr kumimoji="0" 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школ, организованных образовательными организациями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Образовательная</a:t>
            </a:r>
            <a:r>
              <a:rPr kumimoji="0" lang="ru-RU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практика</a:t>
            </a:r>
            <a:r>
              <a:rPr kumimoji="0" lang="ru-RU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Мастерская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керамиста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Номинация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Практика внедрения нового содержания и технологий по приоритетным направлениям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Художественная направленность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Авторы: 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Данилина Ирина Павловна, методист МАОУ ДО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ЦРТДиЮ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Догель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Татьяна Геннадиевна, методист МАОУ ДО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ЦРТДиЮ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Слуцкая Тамара Ивановна, педагог дополнительного образования, объединение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Традиция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 Каменка, 2024г.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07504" y="879832"/>
            <a:ext cx="832214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kumimoji="0" lang="ru-RU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Развитие </a:t>
            </a:r>
            <a:r>
              <a:rPr kumimoji="0" lang="ru-RU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творческих способностей учащихся через внедрение исторических элементов в современную керамику.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-учить различать и узнавать народные орнаменты;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сформировать стойкий интерес к рукотворной деятельности;</a:t>
            </a:r>
            <a:endParaRPr kumimoji="0" lang="ru-RU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-познакомить с различными техниками и выполнении керамических изделий;</a:t>
            </a:r>
            <a:endParaRPr kumimoji="0" lang="ru-RU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-формировать внутреннюю готовность самостоятельно и осознанно планировать, корректировать и реализовывать перспективы своего  развития;</a:t>
            </a:r>
            <a:endParaRPr kumimoji="0" lang="ru-RU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воспитывать уважительное отношение к национальной культуре и традиционным ремеслам, вписать народные ремесла в реальную жизнь.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21E44E-5C6E-84DF-FE16-6BA471610A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51"/>
          <a:stretch/>
        </p:blipFill>
        <p:spPr>
          <a:xfrm>
            <a:off x="1331640" y="3815730"/>
            <a:ext cx="2777532" cy="304227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9A2F990-2D17-B187-BB0B-B03DBE10AD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00" b="6950"/>
          <a:stretch/>
        </p:blipFill>
        <p:spPr>
          <a:xfrm>
            <a:off x="4427984" y="3815730"/>
            <a:ext cx="2963291" cy="30422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14348" y="571481"/>
            <a:ext cx="785818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Предметные:</a:t>
            </a:r>
            <a:endParaRPr kumimoji="0" lang="ru-RU" sz="200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учащиеся будут знать технологию изготовления исторических предметов;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смогут применить различные композиционные приемы при декорировании;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-делать современные изделия на основе исторических образцов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Метапредметные</a:t>
            </a:r>
            <a:r>
              <a:rPr kumimoji="0" lang="ru-RU" sz="20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200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формирование умения   находить решения художественно -.творческих задач;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формированию универсальных способностей учащихся, проявляющихся в познавательной и практической творческой деятельности;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Личностные</a:t>
            </a:r>
            <a:endParaRPr kumimoji="0" lang="ru-RU" sz="200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развитие и формирование самодисциплины, ответственности, прилежания, организации рабочего места;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-формирование умения рационально строить самостоятельную творческую деятельность;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-овладение умением творческого видения с позиций художника, т.е. умением сравнивать, анализировать, выделять главное, обобщать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28927" y="1033076"/>
            <a:ext cx="36342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Планируемые  результаты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897893"/>
            <a:ext cx="7572428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8388" algn="l"/>
              </a:tabLst>
            </a:pP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8388" algn="l"/>
              </a:tabLst>
            </a:pPr>
            <a:r>
              <a:rPr kumimoji="0" lang="ru-RU" sz="240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Методы:</a:t>
            </a:r>
            <a:endParaRPr kumimoji="0" lang="ru-RU" sz="240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8388" algn="l"/>
              </a:tabLst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Проблемный </a:t>
            </a:r>
            <a:endParaRPr kumimoji="0" lang="ru-RU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8388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Основано на моделировании реального творческого процесса за счёт создания проблемной ситуации и управления поиском решения проблемы.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8388" algn="l"/>
              </a:tabLst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Исследовательско</a:t>
            </a:r>
            <a:r>
              <a:rPr kumimoji="0" lang="ru-RU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-методический</a:t>
            </a:r>
            <a:endParaRPr kumimoji="0" lang="ru-RU" i="1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8388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Развитие у учащихся способности видеть проблему, находить адекватные, нестандартные пути её решения возможно лишь при условии освоения учащимися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исследовательской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деятельности.  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2714620"/>
            <a:ext cx="7643866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68388" algn="l"/>
              </a:tabLst>
            </a:pPr>
            <a:endParaRPr lang="ru-RU" b="1" dirty="0">
              <a:solidFill>
                <a:srgbClr val="333333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68388" algn="l"/>
              </a:tabLst>
            </a:pPr>
            <a:endParaRPr lang="ru-RU" b="1" dirty="0">
              <a:solidFill>
                <a:srgbClr val="333333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68388" algn="l"/>
              </a:tabLst>
            </a:pPr>
            <a:endParaRPr lang="ru-RU" b="1" dirty="0">
              <a:solidFill>
                <a:srgbClr val="333333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68388" algn="l"/>
              </a:tabLst>
            </a:pPr>
            <a:r>
              <a:rPr lang="ru-RU" sz="2400" i="1" dirty="0">
                <a:solidFill>
                  <a:srgbClr val="33333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Технологии: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68388" algn="l"/>
              </a:tabLst>
            </a:pPr>
            <a:r>
              <a:rPr lang="ru-RU" sz="20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технология творческого развивающего обучения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выявление, учет и развитие творческих способностей личности на основе свободного выбора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68388" algn="l"/>
              </a:tabLs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</a:t>
            </a:r>
            <a:r>
              <a:rPr lang="ru-RU" sz="20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технологии личностно-ориентированного обучения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 организации обучения, в процессе которого обеспечивается учёт возможностей и способностей учащихся, и создаются необходимые условия для развития их индивидуальных способностей.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928670"/>
            <a:ext cx="73581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Новизна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заключается в создании исторической реконструкции, найденных при археологических раскопках образцах керамики, свойственных нашему региону. Для этого используется местный материал и аутентичные способы изготовления, что  позволит со временем систематизировать знания и сделать свой каталог керамических предметов Пензенской области,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AD822E-42E3-5911-01E5-C7486933FA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82996"/>
            <a:ext cx="2808312" cy="37444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C8AD3D-4780-23DC-CB0E-CE37DA897F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0" b="12201"/>
          <a:stretch/>
        </p:blipFill>
        <p:spPr>
          <a:xfrm>
            <a:off x="3563888" y="2682996"/>
            <a:ext cx="4754880" cy="37444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5C5714-088D-E9D5-7C55-F55CED1E19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00" b="12201"/>
          <a:stretch/>
        </p:blipFill>
        <p:spPr>
          <a:xfrm>
            <a:off x="251520" y="1484784"/>
            <a:ext cx="4389120" cy="28803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C868A71-6969-8F02-20FE-BEFCF2BAF32C}"/>
              </a:ext>
            </a:extLst>
          </p:cNvPr>
          <p:cNvSpPr txBox="1"/>
          <p:nvPr/>
        </p:nvSpPr>
        <p:spPr>
          <a:xfrm>
            <a:off x="683568" y="332657"/>
            <a:ext cx="6185862" cy="102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Дидактическое обеспечение: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образцы керамики в мастерской, наглядные пособия: иллюстрации и схемы, карты, литература, интернет-ресурсы.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2580DC4-9F56-2EBB-65D2-E5A3979EC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19104"/>
            <a:ext cx="2808312" cy="374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192ABE0-9EC9-9E07-288B-3CBA9E6649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" b="11151"/>
          <a:stretch/>
        </p:blipFill>
        <p:spPr>
          <a:xfrm>
            <a:off x="4283968" y="908720"/>
            <a:ext cx="2432305" cy="295232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C8F5FC-E524-0A2F-5DAE-75BAC3FF75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7957" y="1286341"/>
            <a:ext cx="3020955" cy="22657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F04363-CF22-03B5-563E-E2B7CEF2A0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7"/>
          <a:stretch/>
        </p:blipFill>
        <p:spPr>
          <a:xfrm rot="16200000">
            <a:off x="2187461" y="3509285"/>
            <a:ext cx="2680849" cy="36724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74A626-48FD-8187-E088-9DE2097316B7}"/>
              </a:ext>
            </a:extLst>
          </p:cNvPr>
          <p:cNvSpPr txBox="1"/>
          <p:nvPr/>
        </p:nvSpPr>
        <p:spPr>
          <a:xfrm>
            <a:off x="107504" y="116633"/>
            <a:ext cx="7235128" cy="709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результате образовательной практики учащиеся демонстрируют неплохие результаты по итогам различных конкурсов.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780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DE902C-CF4E-3847-BBFF-359442EC3D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b="4851"/>
          <a:stretch/>
        </p:blipFill>
        <p:spPr>
          <a:xfrm>
            <a:off x="179512" y="1268760"/>
            <a:ext cx="2016224" cy="265895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FB6211-97A9-2570-C974-5A7F339FE1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0" r="6660" b="9051"/>
          <a:stretch/>
        </p:blipFill>
        <p:spPr>
          <a:xfrm>
            <a:off x="6876256" y="1196752"/>
            <a:ext cx="1872208" cy="26192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19F13A-E8B5-9079-A6B9-D44A5994DA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25850" r="6688" b="21651"/>
          <a:stretch/>
        </p:blipFill>
        <p:spPr>
          <a:xfrm>
            <a:off x="1115616" y="3861048"/>
            <a:ext cx="6191536" cy="27640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AEB439-52A3-0B16-A8D9-431975F134C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0" t="20533" r="13900" b="15600"/>
          <a:stretch/>
        </p:blipFill>
        <p:spPr>
          <a:xfrm>
            <a:off x="2483768" y="404664"/>
            <a:ext cx="4197811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745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6254ED-C4F0-A968-E24A-B6EDB3A793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33" b="8000"/>
          <a:stretch/>
        </p:blipFill>
        <p:spPr>
          <a:xfrm>
            <a:off x="107504" y="116632"/>
            <a:ext cx="5887256" cy="2343128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A2F234B-D65D-3EA6-948A-0DEDF599D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92896"/>
            <a:ext cx="3712029" cy="278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C75B719-781F-1208-AEBE-FDD9408EE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492896"/>
            <a:ext cx="2206195" cy="391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6323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166</TotalTime>
  <Words>459</Words>
  <Application>Microsoft Office PowerPoint</Application>
  <PresentationFormat>Экран (4:3)</PresentationFormat>
  <Paragraphs>69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Times New Roman</vt:lpstr>
      <vt:lpstr>Times New Roman CYR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Тамара</cp:lastModifiedBy>
  <cp:revision>15</cp:revision>
  <dcterms:created xsi:type="dcterms:W3CDTF">2024-04-19T12:45:42Z</dcterms:created>
  <dcterms:modified xsi:type="dcterms:W3CDTF">2024-04-22T15:24:35Z</dcterms:modified>
</cp:coreProperties>
</file>