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300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E41E-6A3E-41FD-8FF7-95F43274AE8C}" type="datetimeFigureOut">
              <a:rPr lang="ru-RU" smtClean="0"/>
              <a:pPr/>
              <a:t>02.01.2003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001F-9BD1-47B1-9E27-094AB7A44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E41E-6A3E-41FD-8FF7-95F43274AE8C}" type="datetimeFigureOut">
              <a:rPr lang="ru-RU" smtClean="0"/>
              <a:pPr/>
              <a:t>02.01.2003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001F-9BD1-47B1-9E27-094AB7A44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E41E-6A3E-41FD-8FF7-95F43274AE8C}" type="datetimeFigureOut">
              <a:rPr lang="ru-RU" smtClean="0"/>
              <a:pPr/>
              <a:t>02.01.2003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001F-9BD1-47B1-9E27-094AB7A44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E41E-6A3E-41FD-8FF7-95F43274AE8C}" type="datetimeFigureOut">
              <a:rPr lang="ru-RU" smtClean="0"/>
              <a:pPr/>
              <a:t>02.01.2003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001F-9BD1-47B1-9E27-094AB7A44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E41E-6A3E-41FD-8FF7-95F43274AE8C}" type="datetimeFigureOut">
              <a:rPr lang="ru-RU" smtClean="0"/>
              <a:pPr/>
              <a:t>02.01.2003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001F-9BD1-47B1-9E27-094AB7A44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E41E-6A3E-41FD-8FF7-95F43274AE8C}" type="datetimeFigureOut">
              <a:rPr lang="ru-RU" smtClean="0"/>
              <a:pPr/>
              <a:t>02.01.2003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001F-9BD1-47B1-9E27-094AB7A44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E41E-6A3E-41FD-8FF7-95F43274AE8C}" type="datetimeFigureOut">
              <a:rPr lang="ru-RU" smtClean="0"/>
              <a:pPr/>
              <a:t>02.01.2003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001F-9BD1-47B1-9E27-094AB7A44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E41E-6A3E-41FD-8FF7-95F43274AE8C}" type="datetimeFigureOut">
              <a:rPr lang="ru-RU" smtClean="0"/>
              <a:pPr/>
              <a:t>02.01.2003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001F-9BD1-47B1-9E27-094AB7A44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E41E-6A3E-41FD-8FF7-95F43274AE8C}" type="datetimeFigureOut">
              <a:rPr lang="ru-RU" smtClean="0"/>
              <a:pPr/>
              <a:t>02.01.2003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001F-9BD1-47B1-9E27-094AB7A44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E41E-6A3E-41FD-8FF7-95F43274AE8C}" type="datetimeFigureOut">
              <a:rPr lang="ru-RU" smtClean="0"/>
              <a:pPr/>
              <a:t>02.01.2003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001F-9BD1-47B1-9E27-094AB7A44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E41E-6A3E-41FD-8FF7-95F43274AE8C}" type="datetimeFigureOut">
              <a:rPr lang="ru-RU" smtClean="0"/>
              <a:pPr/>
              <a:t>02.01.2003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001F-9BD1-47B1-9E27-094AB7A44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6E41E-6A3E-41FD-8FF7-95F43274AE8C}" type="datetimeFigureOut">
              <a:rPr lang="ru-RU" smtClean="0"/>
              <a:pPr/>
              <a:t>02.01.2003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C001F-9BD1-47B1-9E27-094AB7A44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7%D0%B5%D1%82%D1%8B%D1%80%D0%B5%D0%B6%D0%B4%D1%8B_%D0%93%D0%B5%D1%80%D0%BE%D0%B8_%D0%A1%D0%BE%D0%B2%D0%B5%D1%82%D1%81%D0%BA%D0%BE%D0%B3%D0%BE_%D0%A1%D0%BE%D1%8E%D0%B7%D0%B0" TargetMode="External"/><Relationship Id="rId7" Type="http://schemas.openxmlformats.org/officeDocument/2006/relationships/image" Target="../media/image5.jpeg"/><Relationship Id="rId2" Type="http://schemas.openxmlformats.org/officeDocument/2006/relationships/hyperlink" Target="https://ru.wikipedia.org/wiki/%D0%9C%D0%B0%D1%80%D1%88%D0%B0%D0%BB_%D0%A1%D0%BE%D0%B2%D0%B5%D1%82%D1%81%D0%BA%D0%BE%D0%B3%D0%BE_%D0%A1%D0%BE%D1%8E%D0%B7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E%D1%80%D0%B4%D0%B5%D0%BD_%D0%9B%D0%B5%D0%BD%D0%B8%D0%BD%D0%B0" TargetMode="External"/><Relationship Id="rId5" Type="http://schemas.openxmlformats.org/officeDocument/2006/relationships/hyperlink" Target="https://ru.wikipedia.org/wiki/%D0%9E%D1%80%D0%B4%D0%B5%D0%BD_%C2%AB%D0%9F%D0%BE%D0%B1%D0%B5%D0%B4%D0%B0%C2%BB" TargetMode="External"/><Relationship Id="rId4" Type="http://schemas.openxmlformats.org/officeDocument/2006/relationships/hyperlink" Target="https://ru.wikipedia.org/wiki/%D0%9A%D0%B0%D0%B2%D0%B0%D0%BB%D0%B5%D1%80_(%D1%82%D0%B8%D1%82%D1%83%D0%BB)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7%D0%B5%D1%82%D1%8B%D1%80%D0%B5%D0%B6%D0%B4%D1%8B_%D0%93%D0%B5%D1%80%D0%BE%D0%B8_%D0%A1%D0%BE%D0%B2%D0%B5%D1%82%D1%81%D0%BA%D0%BE%D0%B3%D0%BE_%D0%A1%D0%BE%D1%8E%D0%B7%D0%B0" TargetMode="External"/><Relationship Id="rId7" Type="http://schemas.openxmlformats.org/officeDocument/2006/relationships/image" Target="../media/image5.jpeg"/><Relationship Id="rId2" Type="http://schemas.openxmlformats.org/officeDocument/2006/relationships/hyperlink" Target="https://ru.wikipedia.org/wiki/%D0%9C%D0%B0%D1%80%D1%88%D0%B0%D0%BB_%D0%A1%D0%BE%D0%B2%D0%B5%D1%82%D1%81%D0%BA%D0%BE%D0%B3%D0%BE_%D0%A1%D0%BE%D1%8E%D0%B7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E%D1%80%D0%B4%D0%B5%D0%BD_%D0%9B%D0%B5%D0%BD%D0%B8%D0%BD%D0%B0" TargetMode="External"/><Relationship Id="rId5" Type="http://schemas.openxmlformats.org/officeDocument/2006/relationships/hyperlink" Target="https://ru.wikipedia.org/wiki/%D0%9E%D1%80%D0%B4%D0%B5%D0%BD_%C2%AB%D0%9F%D0%BE%D0%B1%D0%B5%D0%B4%D0%B0%C2%BB" TargetMode="External"/><Relationship Id="rId4" Type="http://schemas.openxmlformats.org/officeDocument/2006/relationships/hyperlink" Target="https://ru.wikipedia.org/wiki/%D0%9A%D0%B0%D0%B2%D0%B0%D0%BB%D0%B5%D1%80_(%D1%82%D0%B8%D1%82%D1%83%D0%BB)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85728"/>
            <a:ext cx="7772400" cy="45719"/>
          </a:xfrm>
        </p:spPr>
        <p:txBody>
          <a:bodyPr>
            <a:normAutofit fontScale="90000"/>
          </a:bodyPr>
          <a:lstStyle/>
          <a:p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42984"/>
            <a:ext cx="6400800" cy="314327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Районная </a:t>
            </a:r>
          </a:p>
          <a:p>
            <a:r>
              <a:rPr lang="ru-RU" sz="4400" b="1" dirty="0" smtClean="0">
                <a:solidFill>
                  <a:srgbClr val="C00000"/>
                </a:solidFill>
              </a:rPr>
              <a:t>военно-спортивная игра  «</a:t>
            </a:r>
            <a:r>
              <a:rPr lang="ru-RU" sz="4400" b="1" dirty="0" err="1" smtClean="0">
                <a:solidFill>
                  <a:srgbClr val="C00000"/>
                </a:solidFill>
              </a:rPr>
              <a:t>Сурский</a:t>
            </a:r>
            <a:r>
              <a:rPr lang="ru-RU" sz="4400" b="1" dirty="0" smtClean="0">
                <a:solidFill>
                  <a:srgbClr val="C00000"/>
                </a:solidFill>
              </a:rPr>
              <a:t> рубеж»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4217058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За что город Пензу в 1985 году наградили орденом Трудового Красного Знамени?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 smtClean="0"/>
              <a:t>1.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За большие заслуги в развитии науки и техники, внедрении новейших достижений в народное хозяйство.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2.За большой вклад за обеспечение победы в ВОВ.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3.За стабильные высокие результаты в выполнении плановых заданий и принятых социалистических обязательств.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6633"/>
            <a:ext cx="8229600" cy="50405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Вопрос №9</a:t>
            </a:r>
            <a:endParaRPr lang="ru-RU" dirty="0"/>
          </a:p>
        </p:txBody>
      </p:sp>
      <p:pic>
        <p:nvPicPr>
          <p:cNvPr id="1026" name="Picture 2" descr="C:\Documents and Settings\Вера и Наташа\Рабочий стол\орди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3429000"/>
            <a:ext cx="4691074" cy="3129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8"/>
            <a:ext cx="8496944" cy="55774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Вопрос № 10</a:t>
            </a:r>
            <a:endParaRPr lang="ru-RU" sz="2000" b="1" dirty="0" smtClean="0"/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Укажите номер рисунка, на котором изображён погон, принадлежащий званию «старший лейтенант»  в армии Российской Федерации</a:t>
            </a:r>
          </a:p>
          <a:p>
            <a:pPr>
              <a:buNone/>
            </a:pPr>
            <a:endParaRPr lang="ru-RU" sz="2000" b="1" dirty="0" smtClean="0"/>
          </a:p>
          <a:p>
            <a:pPr marL="457200" indent="-457200" algn="r">
              <a:buNone/>
            </a:pPr>
            <a:endParaRPr lang="ru-RU" sz="2000" b="1" dirty="0" smtClean="0"/>
          </a:p>
          <a:p>
            <a:pPr>
              <a:buNone/>
            </a:pPr>
            <a:endParaRPr lang="ru-RU" sz="2000" dirty="0"/>
          </a:p>
        </p:txBody>
      </p:sp>
      <p:pic>
        <p:nvPicPr>
          <p:cNvPr id="5" name="Содержимое 3" descr="og_og_14938350732791416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573016"/>
            <a:ext cx="8229600" cy="31135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4348" y="278605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1                    2                      3                    4                    5                      6                   7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85496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Вопрос № 11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Кто был основной рабочей силой на строительстве Сурского рубежа?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4800" b="1" dirty="0" smtClean="0">
              <a:solidFill>
                <a:srgbClr val="FF0000"/>
              </a:solidFill>
            </a:endParaRPr>
          </a:p>
          <a:p>
            <a:pPr marL="742950" indent="-742950">
              <a:buFont typeface="Arial" pitchFamily="34" charset="0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Военнослужащие.</a:t>
            </a:r>
          </a:p>
          <a:p>
            <a:pPr marL="742950" indent="-742950">
              <a:buFont typeface="Arial" pitchFamily="34" charset="0"/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Мужчины с фабрик и заводов.                         </a:t>
            </a:r>
          </a:p>
          <a:p>
            <a:pPr marL="742950" indent="-742950">
              <a:buFont typeface="Arial" pitchFamily="34" charset="0"/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Женщины, подростки и старики с окрестных сёл 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4114800" cy="502346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Вопрос № 12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известная летчица, Герой Советского Союза Валентина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Гризодубова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связана с Пензой?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1.</a:t>
            </a:r>
            <a:r>
              <a:rPr lang="ru-RU" sz="2400" b="1" dirty="0" smtClean="0"/>
              <a:t>Она училась в пензенской школе гражданской авиации.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2.</a:t>
            </a:r>
            <a:r>
              <a:rPr lang="ru-RU" sz="2400" b="1" dirty="0" smtClean="0"/>
              <a:t>Работала в Пензе летчиком-инструктором.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3.</a:t>
            </a:r>
            <a:r>
              <a:rPr lang="ru-RU" sz="2400" b="1" dirty="0" smtClean="0"/>
              <a:t>Она родилась в Пензе</a:t>
            </a:r>
            <a:r>
              <a:rPr lang="ru-RU" sz="2400" dirty="0" smtClean="0"/>
              <a:t>.</a:t>
            </a: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400" b="1" dirty="0"/>
          </a:p>
        </p:txBody>
      </p:sp>
      <p:pic>
        <p:nvPicPr>
          <p:cNvPr id="2050" name="Picture 2" descr="C:\Documents and Settings\Вера и Наташа\Рабочий стол\летчиц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500174"/>
            <a:ext cx="4510118" cy="37908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Вопрос № 13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Геро́й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Сове́тского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Сою́за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высшая степень отличия в СССР, которой удостаивали за совершение подвига или выдающихся заслуг во время боевых действий, а также и в мирное время. Звание Героя Советского Союза впервые установлено Постановлением ЦИК СССР . Назовите дату: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/>
          <a:lstStyle/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b="1" dirty="0" smtClean="0"/>
          </a:p>
          <a:p>
            <a:pPr marL="514350" indent="-514350">
              <a:buAutoNum type="arabicPeriod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16 апреля 1934 года.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22 октября 1924 года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 августа 1938 года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16 февраля 1939 года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4" name="Рисунок 3" descr="c9418a8f-073d-4b2a-aeb7-3d48aab764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2996952"/>
            <a:ext cx="3645024" cy="3645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Вопрос №14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Назовите оружейника, автора-создателя этого пулемёта, стоявшего на вооружении РККА. Выбрать правильный ответ.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oruzhie_spisannoe_uchebnoe_dp_27_dpsu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20801" y="1916832"/>
            <a:ext cx="6223199" cy="4525963"/>
          </a:xfrm>
        </p:spPr>
      </p:pic>
      <p:sp>
        <p:nvSpPr>
          <p:cNvPr id="5" name="TextBox 4"/>
          <p:cNvSpPr txBox="1"/>
          <p:nvPr/>
        </p:nvSpPr>
        <p:spPr>
          <a:xfrm>
            <a:off x="467544" y="2852936"/>
            <a:ext cx="2801857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Калашников.</a:t>
            </a:r>
          </a:p>
          <a:p>
            <a:pPr marL="342900" indent="-342900"/>
            <a:endParaRPr lang="ru-RU" sz="2800" b="1" dirty="0" smtClean="0"/>
          </a:p>
          <a:p>
            <a:pPr marL="342900" indent="-342900"/>
            <a:r>
              <a:rPr lang="ru-RU" sz="2800" b="1" dirty="0" smtClean="0"/>
              <a:t>2.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Токарев.</a:t>
            </a:r>
          </a:p>
          <a:p>
            <a:pPr marL="342900" indent="-342900">
              <a:buAutoNum type="arabicPeriod"/>
            </a:pPr>
            <a:endParaRPr lang="ru-RU" sz="2800" b="1" dirty="0" smtClean="0"/>
          </a:p>
          <a:p>
            <a:pPr marL="342900" indent="-342900"/>
            <a:r>
              <a:rPr lang="ru-RU" sz="2800" b="1" dirty="0" smtClean="0"/>
              <a:t>3.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Дегтярёв</a:t>
            </a:r>
          </a:p>
          <a:p>
            <a:pPr marL="342900" indent="-342900">
              <a:buAutoNum type="arabicPeriod"/>
            </a:pPr>
            <a:endParaRPr lang="ru-RU" sz="2800" b="1" dirty="0" smtClean="0"/>
          </a:p>
          <a:p>
            <a:pPr marL="342900" indent="-342900"/>
            <a:r>
              <a:rPr lang="ru-RU" sz="2800" b="1" dirty="0" smtClean="0"/>
              <a:t>4.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Шпитальный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Вопрос №15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Назовите самый массовый танк Красной Армии накануне Великой Отечественной войны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7127529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Т 26.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2.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 34.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3.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БТ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873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00438"/>
            <a:ext cx="2363789" cy="1754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nts and Settings\Вера и Наташа\Рабочий стол\т 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3429000"/>
            <a:ext cx="3107554" cy="1928826"/>
          </a:xfrm>
          <a:prstGeom prst="rect">
            <a:avLst/>
          </a:prstGeom>
          <a:noFill/>
        </p:spPr>
      </p:pic>
      <p:pic>
        <p:nvPicPr>
          <p:cNvPr id="1027" name="Picture 3" descr="C:\Documents and Settings\Вера и Наташа\Рабочий стол\т 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4070" y="3416876"/>
            <a:ext cx="2419350" cy="19409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Вопрос №16 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05273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AutoNum type="arabicPeriod"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928670"/>
            <a:ext cx="8229600" cy="307183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одном из боев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пензенец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Николай Панаев заменил убитого командира полка и вывел бойцов из окружения без потерь. В другом бою отбил атаку 30 вражеских танков. Кем мужчина работал до войны?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1.Учитель.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2.Врач.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3.Тракторист.</a:t>
            </a:r>
          </a:p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1" name="Picture 1" descr="C:\Documents and Settings\Вера и Наташа\Рабочий стол\на 1 воп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4574" y="2857496"/>
            <a:ext cx="5228368" cy="34801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84482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Вопрос №17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2700" b="1" dirty="0" smtClean="0"/>
              <a:t>Мемориал «Мужество» расположен в Брестской крепости. Укажите номер правильного ответа</a:t>
            </a:r>
            <a:endParaRPr lang="ru-RU" dirty="0"/>
          </a:p>
        </p:txBody>
      </p:sp>
      <p:pic>
        <p:nvPicPr>
          <p:cNvPr id="4" name="Содержимое 3" descr="9may2018_vr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204864"/>
            <a:ext cx="2120645" cy="3196952"/>
          </a:xfrm>
        </p:spPr>
      </p:pic>
      <p:pic>
        <p:nvPicPr>
          <p:cNvPr id="5" name="Рисунок 4" descr="1399578037_072751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55720" y="2132856"/>
            <a:ext cx="2107636" cy="3168352"/>
          </a:xfrm>
          <a:prstGeom prst="rect">
            <a:avLst/>
          </a:prstGeom>
        </p:spPr>
      </p:pic>
      <p:pic>
        <p:nvPicPr>
          <p:cNvPr id="6" name="Рисунок 5" descr="DsgnSF-X4AAbXk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7784" y="2636912"/>
            <a:ext cx="3923928" cy="26159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536" y="5877272"/>
            <a:ext cx="922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</a:rPr>
              <a:t>                                    2                                    3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2647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Вопрос № 18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/>
              <a:t>Сколько дней и ночей длилась Великая Отечественная война?</a:t>
            </a:r>
            <a:br>
              <a:rPr lang="ru-RU" sz="3600" dirty="0" smtClean="0"/>
            </a:b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071678"/>
            <a:ext cx="8435280" cy="4054485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/>
              <a:t>900 дней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b="1" dirty="0" smtClean="0"/>
              <a:t>1418 дней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1216 дней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878" y="2143116"/>
            <a:ext cx="3196852" cy="4478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Вопрос № 1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Выбрать правильный ответ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43372" y="2373916"/>
            <a:ext cx="4700896" cy="365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85786" y="1571612"/>
            <a:ext cx="73581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каком месяце началось строительство Сурского оборонительного рубежа?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Сентябрь.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Октябрь.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Ноябрь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Вопрос №19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dirty="0" smtClean="0"/>
              <a:t> Первым героем </a:t>
            </a:r>
            <a:r>
              <a:rPr lang="ru-RU" dirty="0" smtClean="0"/>
              <a:t>России </a:t>
            </a:r>
            <a:r>
              <a:rPr lang="ru-RU" dirty="0" smtClean="0"/>
              <a:t>стал: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1. Генерал-майор авиации С.С. </a:t>
            </a:r>
            <a:r>
              <a:rPr lang="ru-RU" b="1" dirty="0" err="1" smtClean="0"/>
              <a:t>Осканов</a:t>
            </a:r>
            <a:r>
              <a:rPr lang="ru-RU" b="1" dirty="0" smtClean="0"/>
              <a:t> </a:t>
            </a:r>
          </a:p>
          <a:p>
            <a:pPr>
              <a:buNone/>
            </a:pPr>
            <a:r>
              <a:rPr lang="ru-RU" b="1" dirty="0" smtClean="0"/>
              <a:t>2. Знаменитый конструктор-оружейник М.Т. Калашников</a:t>
            </a:r>
          </a:p>
          <a:p>
            <a:pPr>
              <a:buNone/>
            </a:pPr>
            <a:r>
              <a:rPr lang="ru-RU" b="1" dirty="0" smtClean="0"/>
              <a:t>3. Полярник А.Н. Чилингаров</a:t>
            </a:r>
          </a:p>
          <a:p>
            <a:pPr>
              <a:buNone/>
            </a:pPr>
            <a:r>
              <a:rPr lang="ru-RU" b="1" dirty="0" smtClean="0"/>
              <a:t>4. Полярный лётчик Анатолий </a:t>
            </a:r>
            <a:r>
              <a:rPr lang="ru-RU" b="1" dirty="0" err="1" smtClean="0"/>
              <a:t>Ляпидевский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Вопрос №20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 каком году городу Пенза присвоено звание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«Город трудовой доблести»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4616" y="2104157"/>
            <a:ext cx="79090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ysClr val="windowText" lastClr="000000"/>
                </a:solidFill>
              </a:rPr>
              <a:t>1985 год.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ysClr val="windowText" lastClr="000000"/>
                </a:solidFill>
              </a:rPr>
              <a:t>2021 год.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ysClr val="windowText" lastClr="000000"/>
                </a:solidFill>
              </a:rPr>
              <a:t>2018 год.</a:t>
            </a:r>
            <a:endParaRPr lang="ru-RU" sz="2400" b="1" dirty="0">
              <a:solidFill>
                <a:sysClr val="windowText" lastClr="000000"/>
              </a:solidFill>
            </a:endParaRPr>
          </a:p>
        </p:txBody>
      </p:sp>
      <p:pic>
        <p:nvPicPr>
          <p:cNvPr id="11" name="Содержимое 10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214686"/>
            <a:ext cx="5643602" cy="3357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132856"/>
            <a:ext cx="8229600" cy="200709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80928"/>
            <a:ext cx="8229600" cy="1143000"/>
          </a:xfrm>
        </p:spPr>
        <p:txBody>
          <a:bodyPr/>
          <a:lstStyle/>
          <a:p>
            <a:r>
              <a:rPr lang="ru-RU" b="1" dirty="0" err="1" smtClean="0"/>
              <a:t>Провертье</a:t>
            </a:r>
            <a:r>
              <a:rPr lang="ru-RU" b="1" dirty="0" smtClean="0"/>
              <a:t> свои знания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Вопрос № 1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Выбрать правильный ответ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каком месяце началось строительство Сурского оборонительного рубежа?</a:t>
            </a:r>
          </a:p>
          <a:p>
            <a:pPr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Сентябрь.</a:t>
            </a:r>
          </a:p>
          <a:p>
            <a:pPr>
              <a:buAutoNum type="arabicPeriod"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Октябрь.</a:t>
            </a:r>
          </a:p>
          <a:p>
            <a:pPr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Ноябрь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Вопрос № 2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dirty="0" smtClean="0"/>
              <a:t>Выбрать правильный ответ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Какая общая протяженность должна была составить линия Сурского и Казанского оборонительного рубежа?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1. 300</a:t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2. 380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3. 650</a:t>
            </a:r>
            <a:br>
              <a:rPr lang="ru-RU" b="1" dirty="0" smtClean="0"/>
            </a:b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126876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Вопрос № 3</a:t>
            </a: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/>
              <a:t>Какой эпизод Великой Отечественной войны изображён на </a:t>
            </a:r>
            <a:r>
              <a:rPr lang="ru-RU" sz="1800" b="1" dirty="0" err="1" smtClean="0"/>
              <a:t>на</a:t>
            </a:r>
            <a:r>
              <a:rPr lang="ru-RU" sz="1800" b="1" dirty="0" smtClean="0"/>
              <a:t> карте-</a:t>
            </a:r>
            <a:r>
              <a:rPr lang="ru-RU" sz="2000" b="1" dirty="0" smtClean="0"/>
              <a:t>схеме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FF0000"/>
                </a:solidFill>
              </a:rPr>
              <a:t>1. Контрнаступление  Красной Армии под Москвой.   </a:t>
            </a:r>
            <a:r>
              <a:rPr lang="ru-RU" sz="2000" b="1" dirty="0" smtClean="0"/>
              <a:t>2.  Смоленское сражение.       3. Ржевско-Вяземская наступательная операция</a:t>
            </a:r>
            <a:endParaRPr lang="ru-RU" sz="2000" b="1" dirty="0"/>
          </a:p>
        </p:txBody>
      </p:sp>
      <p:pic>
        <p:nvPicPr>
          <p:cNvPr id="4" name="Содержимое 3" descr="s0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628800"/>
            <a:ext cx="6103392" cy="4997152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274638"/>
            <a:ext cx="3131840" cy="567464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Вопрос № 4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Рузвельт и Черчилль за глаза называли Сталина?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1. «Дядюшка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Стю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2. «Дядюшка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3. «Дядюшка Джо».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404664"/>
            <a:ext cx="3250704" cy="5445224"/>
          </a:xfrm>
        </p:spPr>
        <p:txBody>
          <a:bodyPr>
            <a:noAutofit/>
          </a:bodyPr>
          <a:lstStyle/>
          <a:p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Вопрос № 4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Рузвельт и Черчилль за глаза называли Сталина?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1. «Дядюшка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Стю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2. «Дядюшка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«Дядюшка Джо».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 №5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каком звании находится  Н.Ф. Ватутин на данной фотографии?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Генерал армии.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Генерал полковник.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Маршал Советского Союза.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Вопрос № 2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dirty="0" smtClean="0"/>
              <a:t>Выбрать правильный ответ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Какая общая протяженность должна была составить линия Сурского и Казанского оборонительного рубежа?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1. </a:t>
            </a:r>
            <a:r>
              <a:rPr lang="ru-RU" b="1" dirty="0" smtClean="0"/>
              <a:t>300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2. </a:t>
            </a:r>
            <a:r>
              <a:rPr lang="ru-RU" b="1" dirty="0" smtClean="0"/>
              <a:t>380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3. </a:t>
            </a:r>
            <a:r>
              <a:rPr lang="ru-RU" b="1" dirty="0" smtClean="0"/>
              <a:t>650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3322712" cy="640871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Вопрос № 6</a:t>
            </a:r>
            <a:r>
              <a:rPr lang="ru-RU" sz="2400" b="1" dirty="0" smtClean="0">
                <a:solidFill>
                  <a:srgbClr val="0000FF"/>
                </a:solidFill>
                <a:hlinkClick r:id="rId2" tooltip="Маршал Советского Союза"/>
              </a:rPr>
              <a:t/>
            </a:r>
            <a:br>
              <a:rPr lang="ru-RU" sz="2400" b="1" dirty="0" smtClean="0">
                <a:solidFill>
                  <a:srgbClr val="0000FF"/>
                </a:solidFill>
                <a:hlinkClick r:id="rId2" tooltip="Маршал Советского Союза"/>
              </a:rPr>
            </a:br>
            <a:r>
              <a:rPr lang="ru-RU" sz="2400" b="1" dirty="0" smtClean="0">
                <a:solidFill>
                  <a:srgbClr val="0000FF"/>
                </a:solidFill>
                <a:hlinkClick r:id="rId2" tooltip="Маршал Советского Союза"/>
              </a:rPr>
              <a:t>Маршал Советского Союза</a:t>
            </a:r>
            <a:r>
              <a:rPr lang="ru-RU" sz="2400" b="1" dirty="0" smtClean="0">
                <a:solidFill>
                  <a:srgbClr val="0000FF"/>
                </a:solidFill>
              </a:rPr>
              <a:t>, </a:t>
            </a:r>
            <a:r>
              <a:rPr lang="ru-RU" sz="2400" b="1" dirty="0" smtClean="0">
                <a:solidFill>
                  <a:srgbClr val="0000FF"/>
                </a:solidFill>
                <a:hlinkClick r:id="rId3" tooltip="Четырежды Герои Советского Союза"/>
              </a:rPr>
              <a:t>четырежды Герой Советского Союза</a:t>
            </a:r>
            <a:r>
              <a:rPr lang="ru-RU" sz="2400" b="1" dirty="0" smtClean="0">
                <a:solidFill>
                  <a:srgbClr val="0000FF"/>
                </a:solidFill>
              </a:rPr>
              <a:t> , </a:t>
            </a:r>
            <a:r>
              <a:rPr lang="ru-RU" sz="2400" b="1" dirty="0" smtClean="0">
                <a:solidFill>
                  <a:srgbClr val="0000FF"/>
                </a:solidFill>
                <a:hlinkClick r:id="rId4" tooltip="Кавалер (титул)"/>
              </a:rPr>
              <a:t>кавалер</a:t>
            </a:r>
            <a:r>
              <a:rPr lang="ru-RU" sz="2400" b="1" dirty="0" smtClean="0">
                <a:solidFill>
                  <a:srgbClr val="0000FF"/>
                </a:solidFill>
              </a:rPr>
              <a:t> двух</a:t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 </a:t>
            </a:r>
            <a:r>
              <a:rPr lang="ru-RU" sz="2400" b="1" dirty="0" smtClean="0">
                <a:solidFill>
                  <a:srgbClr val="0000FF"/>
                </a:solidFill>
                <a:hlinkClick r:id="rId5" tooltip="Орден «Победа»"/>
              </a:rPr>
              <a:t>орденов «Победа»</a:t>
            </a:r>
            <a:r>
              <a:rPr lang="ru-RU" sz="2400" b="1" dirty="0" smtClean="0">
                <a:solidFill>
                  <a:srgbClr val="0000FF"/>
                </a:solidFill>
              </a:rPr>
              <a:t> , шести </a:t>
            </a:r>
            <a:r>
              <a:rPr lang="ru-RU" sz="2400" b="1" dirty="0" smtClean="0">
                <a:solidFill>
                  <a:srgbClr val="0000FF"/>
                </a:solidFill>
                <a:hlinkClick r:id="rId6" tooltip="Орден Ленина"/>
              </a:rPr>
              <a:t>орденов Ленина</a:t>
            </a:r>
            <a:r>
              <a:rPr lang="ru-RU" sz="2400" b="1" dirty="0" smtClean="0">
                <a:solidFill>
                  <a:srgbClr val="0000FF"/>
                </a:solidFill>
              </a:rPr>
              <a:t>, множества других советских и иностранных орденов и медалей: </a:t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/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1. Г.К. Жуков.     </a:t>
            </a:r>
            <a:r>
              <a:rPr lang="ru-RU" sz="2400" b="1" dirty="0" smtClean="0">
                <a:solidFill>
                  <a:srgbClr val="0000FF"/>
                </a:solidFill>
              </a:rPr>
              <a:t/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/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     2. И.С. Конев.  </a:t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/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    3. А.М. Василевский.</a:t>
            </a:r>
            <a:endParaRPr lang="ru-RU" sz="2400" b="1" dirty="0">
              <a:solidFill>
                <a:srgbClr val="0000FF"/>
              </a:solidFill>
            </a:endParaRPr>
          </a:p>
        </p:txBody>
      </p:sp>
      <p:pic>
        <p:nvPicPr>
          <p:cNvPr id="4" name="Содержимое 3" descr="5135225_original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tretch>
            <a:fillRect/>
          </a:stretch>
        </p:blipFill>
        <p:spPr>
          <a:xfrm>
            <a:off x="4223494" y="9698"/>
            <a:ext cx="4920506" cy="6848302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6124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57166"/>
            <a:ext cx="8229600" cy="324871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85728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357167"/>
            <a:ext cx="692948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Вопрос № 7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Какие слова написаны на плите рядом с Вечным огнем на проспекте Победы в Пензе?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«Имя ваше – вечно, память о вас – бесценна»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2.«Мы будем помнить о вас вечно»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3.«Слава их - вечна. Память о них - священна»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273630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Вопрос № 8</a:t>
            </a: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b="1" dirty="0" smtClean="0"/>
              <a:t>Этот полководческий орден  является высшим военным орденом СССР и   был учрежден одновременно с солдатским орденом Славы.</a:t>
            </a:r>
            <a:br>
              <a:rPr lang="ru-RU" sz="2000" b="1" dirty="0" smtClean="0"/>
            </a:br>
            <a:r>
              <a:rPr lang="ru-RU" sz="2000" b="1" dirty="0" smtClean="0"/>
              <a:t>Награждению подлежали лица высшего командного состава Красной Армии за успешное проведение таких боевых операций в масштабе одного или нескольких фронтов, в результате которых в корне меняется обстановка в пользу Красной Армии.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Содержимое 3" descr="Orden-Aleksandra-Nevskog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140968"/>
            <a:ext cx="2256956" cy="2337562"/>
          </a:xfrm>
        </p:spPr>
      </p:pic>
      <p:pic>
        <p:nvPicPr>
          <p:cNvPr id="6" name="Рисунок 5" descr="Orden-Lenin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3212976"/>
            <a:ext cx="2304256" cy="2382600"/>
          </a:xfrm>
          <a:prstGeom prst="rect">
            <a:avLst/>
          </a:prstGeom>
        </p:spPr>
      </p:pic>
      <p:pic>
        <p:nvPicPr>
          <p:cNvPr id="7" name="Рисунок 6" descr="Orden-Pobed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2708920"/>
            <a:ext cx="3287095" cy="31509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5536" y="5517232"/>
            <a:ext cx="2016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Орден Александра Невского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707904" y="5877272"/>
            <a:ext cx="1859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Орден Победы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88224" y="5805264"/>
            <a:ext cx="1805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Орден Ленина</a:t>
            </a:r>
            <a:endParaRPr lang="ru-RU" sz="20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5544616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6633"/>
            <a:ext cx="8229600" cy="50405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Вопрос №9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785794"/>
            <a:ext cx="807249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 что Пензу в 1985 году наградили орде­ном Трудового Красного Знамени?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1.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большие заслуги в развитии науки и техники, внедрении новейших достижений в народное хозяйство.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2.За большой вклад за обеспечение победы в ВОВ.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3.За стабильные высокие результаты в выполнении плановых заданий и принятых социалистических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обязательств.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8"/>
            <a:ext cx="8496944" cy="55774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Вопрос № 10</a:t>
            </a:r>
            <a:endParaRPr lang="ru-RU" sz="2000" b="1" dirty="0" smtClean="0"/>
          </a:p>
          <a:p>
            <a:pPr>
              <a:buNone/>
            </a:pP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928670"/>
            <a:ext cx="83582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Укажите номер рисунка, на котором изображён погон, принадлежащий званию «старший лейтенант»  в армии Российской Федерации.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 № 3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85496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Вопрос № 11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Кто был основной рабочей силой на строительстве Сурского рубежа?</a:t>
            </a:r>
          </a:p>
          <a:p>
            <a:pPr algn="ctr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2071678"/>
            <a:ext cx="77200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Arial" pitchFamily="34" charset="0"/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Военнослужащие.</a:t>
            </a:r>
          </a:p>
          <a:p>
            <a:pPr marL="742950" indent="-742950">
              <a:buFont typeface="Arial" pitchFamily="34" charset="0"/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Мужчины с фабрик и заводов.                         </a:t>
            </a:r>
          </a:p>
          <a:p>
            <a:pPr marL="742950" indent="-742950">
              <a:buFont typeface="Arial" pitchFamily="34" charset="0"/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Женщины, подростки и старики с окрестных сёл 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4114800" cy="604867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428604"/>
            <a:ext cx="4572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Вопрос № 12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известная летчица, Герой Советского Союза Валентина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Гризодубова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связана с Пензой?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FF0000"/>
                </a:solidFill>
              </a:rPr>
              <a:t>1.</a:t>
            </a:r>
            <a:r>
              <a:rPr lang="ru-RU" sz="2400" b="1" dirty="0" smtClean="0">
                <a:solidFill>
                  <a:srgbClr val="FF0000"/>
                </a:solidFill>
              </a:rPr>
              <a:t>Она училась в пензенской школе гражданской авиации.</a:t>
            </a: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/>
              <a:t>2.</a:t>
            </a:r>
            <a:r>
              <a:rPr lang="ru-RU" sz="2400" b="1" dirty="0" smtClean="0"/>
              <a:t>Работала в Пензе летчиком-инструктором.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3.</a:t>
            </a:r>
            <a:r>
              <a:rPr lang="ru-RU" sz="2400" b="1" dirty="0" smtClean="0"/>
              <a:t>Она родилась в Пензе</a:t>
            </a:r>
            <a:r>
              <a:rPr lang="ru-RU" sz="2400" dirty="0" smtClean="0"/>
              <a:t>.</a:t>
            </a: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endParaRPr lang="ru-RU" sz="24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Вопрос № 13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/>
              <a:t>Герой</a:t>
            </a:r>
            <a:r>
              <a:rPr lang="ru-RU" sz="2000" b="1" dirty="0" smtClean="0"/>
              <a:t> </a:t>
            </a:r>
            <a:r>
              <a:rPr lang="ru-RU" sz="2000" b="1" dirty="0" smtClean="0"/>
              <a:t>Советского</a:t>
            </a:r>
            <a:r>
              <a:rPr lang="ru-RU" sz="2000" b="1" dirty="0" smtClean="0"/>
              <a:t> </a:t>
            </a:r>
            <a:r>
              <a:rPr lang="ru-RU" sz="2000" b="1" dirty="0" smtClean="0"/>
              <a:t>Союза</a:t>
            </a:r>
            <a:r>
              <a:rPr lang="ru-RU" sz="2000" b="1" dirty="0" smtClean="0"/>
              <a:t> — высшая степень отличия в СССР, которой удостаивали за совершение подвига или выдающихся заслуг во время боевых действий, а также и в мирное время. Звание Героя Советского Союза впервые установлено Постановлением ЦИК СССР . Назовите дату: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/>
          <a:lstStyle/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b="1" dirty="0" smtClean="0"/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FF0000"/>
                </a:solidFill>
              </a:rPr>
              <a:t>16 апреля 1934 года.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22 октября 1924 года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2 августа 1938 года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16 февраля 1939 года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4" name="Рисунок 3" descr="c9418a8f-073d-4b2a-aeb7-3d48aab764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2996952"/>
            <a:ext cx="3645024" cy="3645024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Вопрос №14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/>
              <a:t>Назовите оружейника, автора-создателя этого пулемёта, стоявшего на вооружении РККА. Выбрать правильный ответ.</a:t>
            </a:r>
            <a:endParaRPr lang="ru-RU" sz="3200" dirty="0"/>
          </a:p>
        </p:txBody>
      </p:sp>
      <p:pic>
        <p:nvPicPr>
          <p:cNvPr id="4" name="Содержимое 3" descr="oruzhie_spisannoe_uchebnoe_dp_27_dpsu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20801" y="1916832"/>
            <a:ext cx="6223199" cy="4525963"/>
          </a:xfrm>
        </p:spPr>
      </p:pic>
      <p:sp>
        <p:nvSpPr>
          <p:cNvPr id="5" name="TextBox 4"/>
          <p:cNvSpPr txBox="1"/>
          <p:nvPr/>
        </p:nvSpPr>
        <p:spPr>
          <a:xfrm>
            <a:off x="467544" y="2852936"/>
            <a:ext cx="2585323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b="1" dirty="0" smtClean="0"/>
              <a:t>Калашников.</a:t>
            </a:r>
          </a:p>
          <a:p>
            <a:pPr marL="342900" indent="-342900"/>
            <a:endParaRPr lang="ru-RU" sz="2800" b="1" dirty="0" smtClean="0"/>
          </a:p>
          <a:p>
            <a:pPr marL="342900" indent="-342900"/>
            <a:r>
              <a:rPr lang="ru-RU" sz="2800" b="1" dirty="0" smtClean="0"/>
              <a:t>2. Токарев.</a:t>
            </a:r>
          </a:p>
          <a:p>
            <a:pPr marL="342900" indent="-342900">
              <a:buAutoNum type="arabicPeriod"/>
            </a:pPr>
            <a:endParaRPr lang="ru-RU" sz="2800" b="1" dirty="0" smtClean="0"/>
          </a:p>
          <a:p>
            <a:pPr marL="342900" indent="-342900"/>
            <a:r>
              <a:rPr lang="ru-RU" sz="2800" b="1" dirty="0" smtClean="0">
                <a:solidFill>
                  <a:srgbClr val="FF0000"/>
                </a:solidFill>
              </a:rPr>
              <a:t>3. Дегтярёв</a:t>
            </a:r>
          </a:p>
          <a:p>
            <a:pPr marL="342900" indent="-342900">
              <a:buAutoNum type="arabicPeriod"/>
            </a:pPr>
            <a:endParaRPr lang="ru-RU" sz="2800" b="1" dirty="0" smtClean="0"/>
          </a:p>
          <a:p>
            <a:pPr marL="342900" indent="-342900"/>
            <a:r>
              <a:rPr lang="ru-RU" sz="2800" b="1" dirty="0" smtClean="0"/>
              <a:t>4. </a:t>
            </a:r>
            <a:r>
              <a:rPr lang="ru-RU" sz="2800" b="1" dirty="0" err="1" smtClean="0"/>
              <a:t>Шпитальный</a:t>
            </a:r>
            <a:endParaRPr lang="ru-RU" sz="28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Вопрос №15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Назовите самый массовый танк Красной Армии накануне Великой Отечественной войны.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Т 26.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2. Т 34.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3. БТ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126876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Вопрос № 3</a:t>
            </a: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/>
              <a:t>Какой эпизод Великой Отечественной войны изображён на </a:t>
            </a:r>
            <a:r>
              <a:rPr lang="ru-RU" sz="1800" b="1" dirty="0" err="1" smtClean="0"/>
              <a:t>на</a:t>
            </a:r>
            <a:r>
              <a:rPr lang="ru-RU" sz="1800" b="1" dirty="0" smtClean="0"/>
              <a:t> карте-</a:t>
            </a:r>
            <a:r>
              <a:rPr lang="ru-RU" sz="2000" b="1" dirty="0" smtClean="0"/>
              <a:t>схеме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1. Контрнаступление  Красной Армии под Москвой.   2.  Смоленское сражение.       3. Ржевско-Вяземская наступательная операция</a:t>
            </a:r>
            <a:endParaRPr lang="ru-RU" sz="2000" b="1" dirty="0"/>
          </a:p>
        </p:txBody>
      </p:sp>
      <p:pic>
        <p:nvPicPr>
          <p:cNvPr id="4" name="Содержимое 3" descr="s0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628800"/>
            <a:ext cx="6103392" cy="4997152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Вопрос №16 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/>
              <a:t> </a:t>
            </a:r>
            <a:br>
              <a:rPr lang="ru-RU" sz="3600" b="1" dirty="0" smtClean="0"/>
            </a:br>
            <a:endParaRPr lang="ru-RU" sz="36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одном из боев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пензенец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Николай Панаев заменил убитого командира полка и вывел бойцов из окружения без потерь. В другом бою отбил атаку 30 вражеских танков. Кем мужчина работал до войны?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1.Учитель.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2.Врач.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3.Тракторист.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84482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Вопрос №17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2700" b="1" dirty="0" smtClean="0"/>
              <a:t>Мемориал «Мужество» расположен в Брестской крепости. Укажите номер правильного ответа</a:t>
            </a:r>
            <a:endParaRPr lang="ru-RU" dirty="0"/>
          </a:p>
        </p:txBody>
      </p:sp>
      <p:pic>
        <p:nvPicPr>
          <p:cNvPr id="4" name="Содержимое 3" descr="9may2018_vr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204864"/>
            <a:ext cx="2120645" cy="3196952"/>
          </a:xfrm>
        </p:spPr>
      </p:pic>
      <p:pic>
        <p:nvPicPr>
          <p:cNvPr id="5" name="Рисунок 4" descr="1399578037_072751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55720" y="2132856"/>
            <a:ext cx="2107636" cy="3168352"/>
          </a:xfrm>
          <a:prstGeom prst="rect">
            <a:avLst/>
          </a:prstGeom>
        </p:spPr>
      </p:pic>
      <p:pic>
        <p:nvPicPr>
          <p:cNvPr id="6" name="Рисунок 5" descr="DsgnSF-X4AAbXk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7784" y="2636912"/>
            <a:ext cx="3923928" cy="26159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536" y="5877272"/>
            <a:ext cx="922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</a:t>
            </a:r>
            <a:r>
              <a:rPr lang="ru-RU" sz="3600" b="1" dirty="0" smtClean="0"/>
              <a:t>   </a:t>
            </a:r>
            <a:r>
              <a:rPr lang="ru-RU" sz="3600" b="1" dirty="0" smtClean="0">
                <a:solidFill>
                  <a:srgbClr val="FF0000"/>
                </a:solidFill>
              </a:rPr>
              <a:t>                                 2                                    </a:t>
            </a:r>
            <a:r>
              <a:rPr lang="ru-RU" sz="3600" b="1" dirty="0" smtClean="0"/>
              <a:t>3</a:t>
            </a:r>
            <a:endParaRPr lang="ru-RU" sz="3200" b="1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Вопрос № 18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435280" cy="4497363"/>
          </a:xfrm>
        </p:spPr>
        <p:txBody>
          <a:bodyPr/>
          <a:lstStyle/>
          <a:p>
            <a:pPr marL="514350" indent="-51435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Сколько дней и ночей длилась Великая Отечественная война?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900 дней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b="1" dirty="0" smtClean="0">
                <a:solidFill>
                  <a:srgbClr val="FF0000"/>
                </a:solidFill>
              </a:rPr>
              <a:t>1418 дней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1216 дней</a:t>
            </a:r>
          </a:p>
          <a:p>
            <a:pPr marL="514350" indent="-51435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Вопрос №19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/>
              <a:t> Первым героем </a:t>
            </a:r>
            <a:r>
              <a:rPr lang="ru-RU" b="1" dirty="0" smtClean="0"/>
              <a:t>России </a:t>
            </a:r>
            <a:r>
              <a:rPr lang="ru-RU" b="1" dirty="0" smtClean="0"/>
              <a:t>стал: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71678"/>
            <a:ext cx="8229600" cy="3993307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1. Генерал-майор авиации С.С. </a:t>
            </a:r>
            <a:r>
              <a:rPr lang="ru-RU" b="1" dirty="0" err="1" smtClean="0">
                <a:solidFill>
                  <a:srgbClr val="FF0000"/>
                </a:solidFill>
              </a:rPr>
              <a:t>Осканов</a:t>
            </a:r>
            <a:r>
              <a:rPr lang="ru-RU" b="1" dirty="0" smtClean="0">
                <a:solidFill>
                  <a:srgbClr val="FF0000"/>
                </a:solidFill>
              </a:rPr>
              <a:t> </a:t>
            </a:r>
          </a:p>
          <a:p>
            <a:pPr>
              <a:buNone/>
            </a:pPr>
            <a:r>
              <a:rPr lang="ru-RU" b="1" dirty="0" smtClean="0"/>
              <a:t>2. Знаменитый конструктор-оружейник М.Т. Калашников</a:t>
            </a:r>
          </a:p>
          <a:p>
            <a:pPr>
              <a:buNone/>
            </a:pPr>
            <a:r>
              <a:rPr lang="ru-RU" b="1" dirty="0" smtClean="0"/>
              <a:t>3. Полярник А.Н. Чилингаров</a:t>
            </a:r>
          </a:p>
          <a:p>
            <a:pPr>
              <a:buNone/>
            </a:pPr>
            <a:r>
              <a:rPr lang="ru-RU" b="1" dirty="0" smtClean="0"/>
              <a:t>4. Полярный лётчик Анатолий </a:t>
            </a:r>
            <a:r>
              <a:rPr lang="ru-RU" b="1" dirty="0" err="1" smtClean="0"/>
              <a:t>Ляпидевский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Вопрос №20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endParaRPr lang="ru-RU" sz="36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каком году городу Пенза присвоено звание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«Город трудовой доблести»</a:t>
            </a:r>
            <a:r>
              <a:rPr lang="ru-RU" b="1" dirty="0" smtClean="0">
                <a:solidFill>
                  <a:sysClr val="windowText" lastClr="000000"/>
                </a:solidFill>
              </a:rPr>
              <a:t> 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solidFill>
                  <a:sysClr val="windowText" lastClr="000000"/>
                </a:solidFill>
              </a:rPr>
              <a:t>1985 год.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solidFill>
                  <a:srgbClr val="FF0000"/>
                </a:solidFill>
              </a:rPr>
              <a:t>2021 год.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solidFill>
                  <a:sysClr val="windowText" lastClr="000000"/>
                </a:solidFill>
              </a:rPr>
              <a:t>2018 год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274638"/>
            <a:ext cx="3131840" cy="567464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Вопрос № 4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Рузвельт и Черчилль за глаза называли Сталина?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1. «Дядюшка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Стю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2. «Дядюшка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Ло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».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3. «Дядюшка Джо».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00108"/>
            <a:ext cx="5727053" cy="4883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857232"/>
            <a:ext cx="3250704" cy="4992656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Вопрос № 5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каком звании находится  Н.Ф. Ватутин на данной фотографии?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 Генерал армии.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Генерал полковник.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Маршал Советского Союза.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4594912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3322712" cy="640871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Вопрос № 6</a:t>
            </a:r>
            <a:r>
              <a:rPr lang="ru-RU" sz="2400" b="1" dirty="0" smtClean="0">
                <a:solidFill>
                  <a:srgbClr val="0000FF"/>
                </a:solidFill>
                <a:hlinkClick r:id="rId2" tooltip="Маршал Советского Союза"/>
              </a:rPr>
              <a:t/>
            </a:r>
            <a:br>
              <a:rPr lang="ru-RU" sz="2400" b="1" dirty="0" smtClean="0">
                <a:solidFill>
                  <a:srgbClr val="0000FF"/>
                </a:solidFill>
                <a:hlinkClick r:id="rId2" tooltip="Маршал Советского Союза"/>
              </a:rPr>
            </a:b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 tooltip="Маршал Советского Союза"/>
              </a:rPr>
              <a:t>Маршал Советского Союза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3" tooltip="Четырежды Герои Советского Союза"/>
              </a:rPr>
              <a:t>четырежды Герой Советского Союза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, 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4" tooltip="Кавалер (титул)"/>
              </a:rPr>
              <a:t>кавалер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двух</a:t>
            </a:r>
            <a:b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5" tooltip="Орден «Победа»"/>
              </a:rPr>
              <a:t>орденов «Победа»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, шести 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6" tooltip="Орден Ленина"/>
              </a:rPr>
              <a:t>орденов Ленина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множества других советских и иностранных орденов и медалей: </a:t>
            </a:r>
            <a:r>
              <a:rPr lang="ru-RU" sz="2400" b="1" dirty="0" smtClean="0">
                <a:solidFill>
                  <a:srgbClr val="0000FF"/>
                </a:solidFill>
              </a:rPr>
              <a:t/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/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Г.К. Жуков.                      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И.С. Конев.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3. А.М. Василевский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pic>
        <p:nvPicPr>
          <p:cNvPr id="4" name="Содержимое 3" descr="5135225_original.jp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tretch>
            <a:fillRect/>
          </a:stretch>
        </p:blipFill>
        <p:spPr>
          <a:xfrm>
            <a:off x="4223494" y="9698"/>
            <a:ext cx="4920506" cy="684830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5232644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>                             Вопрос № 7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Какие слова написаны на плите рядом с Вечным огнем на проспекте Победы в городе Пензе?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«Имя ваше – вечно, память о вас – бесценна»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2.«Мы будем помнить о вас вечно»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3.«Слава их - вечна. Память о них - священна»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3214710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6865" name="Picture 1" descr="C:\Documents and Settings\Вера и Наташа\Рабочий стол\огон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8890" y="3714752"/>
            <a:ext cx="4334051" cy="2891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85794"/>
            <a:ext cx="9144000" cy="185738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Вопрос № 8</a:t>
            </a: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Этот полководческий орден  является высшим военным орденом СССР и   был учрежден одновременно с солдатским орденом Славы.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Награждению подлежали лица высшего командного состава Красной Армии за успешное проведение таких боевых операций в масштабе одного или нескольких фронтов, в результате которых в корне меняется обстановка в пользу Красной Армии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Содержимое 3" descr="Orden-Aleksandra-Nevskog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3619734"/>
            <a:ext cx="1794698" cy="1858795"/>
          </a:xfrm>
        </p:spPr>
      </p:pic>
      <p:pic>
        <p:nvPicPr>
          <p:cNvPr id="6" name="Рисунок 5" descr="Orden-Lenin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2264" y="3510152"/>
            <a:ext cx="2018504" cy="2087133"/>
          </a:xfrm>
          <a:prstGeom prst="rect">
            <a:avLst/>
          </a:prstGeom>
        </p:spPr>
      </p:pic>
      <p:pic>
        <p:nvPicPr>
          <p:cNvPr id="7" name="Рисунок 6" descr="Orden-Pobed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30" y="3571876"/>
            <a:ext cx="2417299" cy="23171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5536" y="5643578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1.Орден Александра Невского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14744" y="6072206"/>
            <a:ext cx="2056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2.Орден</a:t>
            </a:r>
            <a:r>
              <a:rPr lang="ru-RU" sz="2000" b="1" dirty="0" smtClean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Победы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72264" y="6072206"/>
            <a:ext cx="20438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3.Орден Ленина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547</Words>
  <Application>Microsoft Office PowerPoint</Application>
  <PresentationFormat>Экран (4:3)</PresentationFormat>
  <Paragraphs>157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Тема Office</vt:lpstr>
      <vt:lpstr>Слайд 1</vt:lpstr>
      <vt:lpstr>Вопрос № 1 Выбрать правильный ответ</vt:lpstr>
      <vt:lpstr>Вопрос № 2 Выбрать правильный ответ</vt:lpstr>
      <vt:lpstr>Вопрос № 3 Какой эпизод Великой Отечественной войны изображён на на карте-схеме 1. Контрнаступление  Красной Армии под Москвой.   2.  Смоленское сражение.       3. Ржевско-Вяземская наступательная операция</vt:lpstr>
      <vt:lpstr>Вопрос № 4  Как Рузвельт и Черчилль за глаза называли Сталина?   1. «Дядюшка Стю».   2. «Дядюшка Ло».    3. «Дядюшка Джо».   </vt:lpstr>
      <vt:lpstr> Вопрос № 5  В каком звании находится  Н.Ф. Ватутин на данной фотографии?   1.  Генерал армии.  2. Генерал полковник.  3. Маршал Советского Союза.   </vt:lpstr>
      <vt:lpstr>Вопрос № 6 Маршал Советского Союза, четырежды Герой Советского Союза , кавалер двух  орденов «Победа» , шести орденов Ленина, множества других советских и иностранных орденов и медалей:   1. Г.К. Жуков.                          2. И.С. Конев.        3. А.М. Василевский.</vt:lpstr>
      <vt:lpstr>                             Вопрос № 7 Какие слова написаны на плите рядом с Вечным огнем на проспекте Победы в городе Пензе?  1.«Имя ваше – вечно, память о вас – бесценна» 2.«Мы будем помнить о вас вечно» 3.«Слава их - вечна. Память о них - священна»    </vt:lpstr>
      <vt:lpstr> Вопрос № 8  Этот полководческий орден  является высшим военным орденом СССР и   был учрежден одновременно с солдатским орденом Славы. Награждению подлежали лица высшего командного состава Красной Армии за успешное проведение таких боевых операций в масштабе одного или нескольких фронтов, в результате которых в корне меняется обстановка в пользу Красной Армии. </vt:lpstr>
      <vt:lpstr>За что город Пензу в 1985 году наградили орденом Трудового Красного Знамени? 1.За большие заслуги в развитии науки и техники, внедрении новейших достижений в народное хозяйство. 2.За большой вклад за обеспечение победы в ВОВ. 3.За стабильные высокие результаты в выполнении плановых заданий и принятых социалистических обязательств.  </vt:lpstr>
      <vt:lpstr>Слайд 11</vt:lpstr>
      <vt:lpstr> Вопрос № 11 Кто был основной рабочей силой на строительстве Сурского рубежа? </vt:lpstr>
      <vt:lpstr>Вопрос № 12 Как известная летчица, Герой Советского Союза Валентина Гризодубова связана с Пензой?  1.Она училась в пензенской школе гражданской авиации.  2.Работала в Пензе летчиком-инструктором.  3.Она родилась в Пензе.  </vt:lpstr>
      <vt:lpstr>  Вопрос № 13  Геро́й Сове́тского Сою́за — высшая степень отличия в СССР, которой удостаивали за совершение подвига или выдающихся заслуг во время боевых действий, а также и в мирное время. Звание Героя Советского Союза впервые установлено Постановлением ЦИК СССР . Назовите дату:</vt:lpstr>
      <vt:lpstr>  Вопрос №14  Назовите оружейника, автора-создателя этого пулемёта, стоявшего на вооружении РККА. Выбрать правильный ответ.</vt:lpstr>
      <vt:lpstr>   Вопрос №15  Назовите самый массовый танк Красной Армии накануне Великой Отечественной войны   </vt:lpstr>
      <vt:lpstr>    Вопрос №16      </vt:lpstr>
      <vt:lpstr>Вопрос №17 Мемориал «Мужество» расположен в Брестской крепости. Укажите номер правильного ответа</vt:lpstr>
      <vt:lpstr>   Вопрос № 18  Сколько дней и ночей длилась Великая Отечественная война? </vt:lpstr>
      <vt:lpstr>Вопрос №19  Первым героем России стал:</vt:lpstr>
      <vt:lpstr>Вопрос №20 В каком году городу Пенза присвоено звание  «Город трудовой доблести»</vt:lpstr>
      <vt:lpstr>Спасибо за внимание!</vt:lpstr>
      <vt:lpstr>Провертье свои знания</vt:lpstr>
      <vt:lpstr>Вопрос № 1 Выбрать правильный ответ</vt:lpstr>
      <vt:lpstr>Вопрос № 2 Выбрать правильный ответ</vt:lpstr>
      <vt:lpstr>Вопрос № 3 Какой эпизод Великой Отечественной войны изображён на на карте-схеме 1. Контрнаступление  Красной Армии под Москвой.   2.  Смоленское сражение.       3. Ржевско-Вяземская наступательная операция</vt:lpstr>
      <vt:lpstr>  </vt:lpstr>
      <vt:lpstr>Слайд 28</vt:lpstr>
      <vt:lpstr>Вопрос №5</vt:lpstr>
      <vt:lpstr>Вопрос № 6 Маршал Советского Союза, четырежды Герой Советского Союза , кавалер двух  орденов «Победа» , шести орденов Ленина, множества других советских и иностранных орденов и медалей:   1. Г.К. Жуков.            2. И.С. Конев.        3. А.М. Василевский.</vt:lpstr>
      <vt:lpstr> </vt:lpstr>
      <vt:lpstr>Вопрос № 8  Этот полководческий орден  является высшим военным орденом СССР и   был учрежден одновременно с солдатским орденом Славы. Награждению подлежали лица высшего командного состава Красной Армии за успешное проведение таких боевых операций в масштабе одного или нескольких фронтов, в результате которых в корне меняется обстановка в пользу Красной Армии. </vt:lpstr>
      <vt:lpstr> </vt:lpstr>
      <vt:lpstr>Слайд 34</vt:lpstr>
      <vt:lpstr>Вопрос № 11 </vt:lpstr>
      <vt:lpstr> </vt:lpstr>
      <vt:lpstr>Вопрос № 13  Герой Советского Союза — высшая степень отличия в СССР, которой удостаивали за совершение подвига или выдающихся заслуг во время боевых действий, а также и в мирное время. Звание Героя Советского Союза впервые установлено Постановлением ЦИК СССР . Назовите дату:</vt:lpstr>
      <vt:lpstr>Вопрос №14  Назовите оружейника, автора-создателя этого пулемёта, стоявшего на вооружении РККА. Выбрать правильный ответ.</vt:lpstr>
      <vt:lpstr>Вопрос №15  </vt:lpstr>
      <vt:lpstr>Вопрос №16    </vt:lpstr>
      <vt:lpstr>Вопрос №17 Мемориал «Мужество» расположен в Брестской крепости. Укажите номер правильного ответа</vt:lpstr>
      <vt:lpstr>  Вопрос № 18 </vt:lpstr>
      <vt:lpstr>Вопрос №19  Первым героем России стал:</vt:lpstr>
      <vt:lpstr>Вопрос №20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Муниципальная военно-спортивная игра «Зарница» в рамках областного проекта «Сурский рубеж»</dc:title>
  <dc:creator>Компьютер</dc:creator>
  <cp:lastModifiedBy>Вера и Наташа</cp:lastModifiedBy>
  <cp:revision>83</cp:revision>
  <dcterms:created xsi:type="dcterms:W3CDTF">2021-02-14T18:02:58Z</dcterms:created>
  <dcterms:modified xsi:type="dcterms:W3CDTF">2003-01-01T23:22:22Z</dcterms:modified>
</cp:coreProperties>
</file>